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
  </p:notesMasterIdLst>
  <p:sldIdLst>
    <p:sldId id="256" r:id="rId5"/>
    <p:sldId id="260" r:id="rId6"/>
    <p:sldId id="261" r:id="rId7"/>
  </p:sldIdLst>
  <p:sldSz cx="6858000" cy="9906000" type="A4"/>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9900"/>
    <a:srgbClr val="00CCFF"/>
    <a:srgbClr val="66FFFF"/>
    <a:srgbClr val="D0F1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49" autoAdjust="0"/>
    <p:restoredTop sz="95380" autoAdjust="0"/>
  </p:normalViewPr>
  <p:slideViewPr>
    <p:cSldViewPr snapToGrid="0">
      <p:cViewPr>
        <p:scale>
          <a:sx n="140" d="100"/>
          <a:sy n="140" d="100"/>
        </p:scale>
        <p:origin x="228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2A892BEB-7709-4A91-A90D-13AAE336E933}" type="datetimeFigureOut">
              <a:rPr lang="fr-FR" smtClean="0"/>
              <a:t>21/07/2026</a:t>
            </a:fld>
            <a:endParaRPr lang="fr-FR"/>
          </a:p>
        </p:txBody>
      </p:sp>
      <p:sp>
        <p:nvSpPr>
          <p:cNvPr id="4" name="Espace réservé de l'image des diapositives 3"/>
          <p:cNvSpPr>
            <a:spLocks noGrp="1" noRot="1" noChangeAspect="1"/>
          </p:cNvSpPr>
          <p:nvPr>
            <p:ph type="sldImg" idx="2"/>
          </p:nvPr>
        </p:nvSpPr>
        <p:spPr>
          <a:xfrm>
            <a:off x="2419350" y="1162050"/>
            <a:ext cx="2171700" cy="31369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01041" y="4473893"/>
            <a:ext cx="5608320" cy="3660458"/>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829967"/>
            <a:ext cx="3037840" cy="46643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970938" y="8829967"/>
            <a:ext cx="3037840" cy="466433"/>
          </a:xfrm>
          <a:prstGeom prst="rect">
            <a:avLst/>
          </a:prstGeom>
        </p:spPr>
        <p:txBody>
          <a:bodyPr vert="horz" lIns="91440" tIns="45720" rIns="91440" bIns="45720" rtlCol="0" anchor="b"/>
          <a:lstStyle>
            <a:lvl1pPr algn="r">
              <a:defRPr sz="1200"/>
            </a:lvl1pPr>
          </a:lstStyle>
          <a:p>
            <a:fld id="{7A7F69F2-BF6D-4222-A6F0-565CFD98C901}" type="slidenum">
              <a:rPr lang="fr-FR" smtClean="0"/>
              <a:t>‹N°›</a:t>
            </a:fld>
            <a:endParaRPr lang="fr-FR"/>
          </a:p>
        </p:txBody>
      </p:sp>
    </p:spTree>
    <p:extLst>
      <p:ext uri="{BB962C8B-B14F-4D97-AF65-F5344CB8AC3E}">
        <p14:creationId xmlns:p14="http://schemas.microsoft.com/office/powerpoint/2010/main" val="3452850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9F50357F-7E57-40D9-BF3B-E689AA1C4F94}" type="datetime1">
              <a:rPr lang="fr-FR" smtClean="0"/>
              <a:t>21/07/2026</a:t>
            </a:fld>
            <a:endParaRPr lang="fr-FR"/>
          </a:p>
        </p:txBody>
      </p:sp>
      <p:sp>
        <p:nvSpPr>
          <p:cNvPr id="6" name="Slide Number Placeholder 5"/>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1905136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A9F6C29-3476-46C2-BDE2-5A86CC43A767}" type="datetime1">
              <a:rPr lang="fr-FR" smtClean="0"/>
              <a:t>21/07/2026</a:t>
            </a:fld>
            <a:endParaRPr lang="fr-FR"/>
          </a:p>
        </p:txBody>
      </p:sp>
      <p:sp>
        <p:nvSpPr>
          <p:cNvPr id="6" name="Slide Number Placeholder 5"/>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399972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3832D29-437F-4C32-9C94-1EEA99FBD235}" type="datetime1">
              <a:rPr lang="fr-FR" smtClean="0"/>
              <a:t>21/07/2026</a:t>
            </a:fld>
            <a:endParaRPr lang="fr-FR"/>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r>
              <a:rPr lang="fr-FR" dirty="0"/>
              <a:t>AD </a:t>
            </a:r>
            <a:r>
              <a:rPr lang="fr-FR" dirty="0" err="1"/>
              <a:t>Nucleis</a:t>
            </a:r>
            <a:r>
              <a:rPr lang="fr-FR" dirty="0"/>
              <a:t> SAS au capital de 1 246 000</a:t>
            </a:r>
          </a:p>
        </p:txBody>
      </p:sp>
      <p:sp>
        <p:nvSpPr>
          <p:cNvPr id="6" name="Slide Number Placeholder 5"/>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1251323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6274DA-66A4-4A31-A459-3B7BE22D2F9C}" type="datetime1">
              <a:rPr lang="fr-FR" smtClean="0"/>
              <a:t>21/07/2026</a:t>
            </a:fld>
            <a:endParaRPr lang="fr-FR"/>
          </a:p>
        </p:txBody>
      </p:sp>
      <p:sp>
        <p:nvSpPr>
          <p:cNvPr id="6" name="Slide Number Placeholder 5"/>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1702659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69FE406-E142-479B-A91B-B2A54C2A0F01}" type="datetime1">
              <a:rPr lang="fr-FR" smtClean="0"/>
              <a:t>21/07/2026</a:t>
            </a:fld>
            <a:endParaRPr lang="fr-FR"/>
          </a:p>
        </p:txBody>
      </p:sp>
      <p:sp>
        <p:nvSpPr>
          <p:cNvPr id="6" name="Slide Number Placeholder 5"/>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2967386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208B308-B766-471E-8A3C-CC1A390F7719}" type="datetime1">
              <a:rPr lang="fr-FR" smtClean="0"/>
              <a:t>21/07/2026</a:t>
            </a:fld>
            <a:endParaRPr lang="fr-FR"/>
          </a:p>
        </p:txBody>
      </p:sp>
      <p:sp>
        <p:nvSpPr>
          <p:cNvPr id="7" name="Slide Number Placeholder 6"/>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880965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1F14125-7CDA-4972-9669-A3B641CEF0C1}" type="datetime1">
              <a:rPr lang="fr-FR" smtClean="0"/>
              <a:t>21/07/2026</a:t>
            </a:fld>
            <a:endParaRPr lang="fr-FR"/>
          </a:p>
        </p:txBody>
      </p:sp>
      <p:sp>
        <p:nvSpPr>
          <p:cNvPr id="9" name="Slide Number Placeholder 8"/>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1013044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7236E55-50B0-4A0D-B29D-242DEF7DE520}" type="datetime1">
              <a:rPr lang="fr-FR" smtClean="0"/>
              <a:t>21/07/2026</a:t>
            </a:fld>
            <a:endParaRPr lang="fr-FR"/>
          </a:p>
        </p:txBody>
      </p:sp>
      <p:sp>
        <p:nvSpPr>
          <p:cNvPr id="5" name="Slide Number Placeholder 4"/>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3946864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7EE41F-B667-4DF8-B0B5-FCE4B53CEE67}" type="datetime1">
              <a:rPr lang="fr-FR" smtClean="0"/>
              <a:t>21/07/2026</a:t>
            </a:fld>
            <a:endParaRPr lang="fr-FR"/>
          </a:p>
        </p:txBody>
      </p:sp>
      <p:sp>
        <p:nvSpPr>
          <p:cNvPr id="4" name="Slide Number Placeholder 3"/>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341608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B472AC9-C6BB-4F66-8D06-9AFDFBF10672}" type="datetime1">
              <a:rPr lang="fr-FR" smtClean="0"/>
              <a:t>21/07/2026</a:t>
            </a:fld>
            <a:endParaRPr lang="fr-FR"/>
          </a:p>
        </p:txBody>
      </p:sp>
      <p:sp>
        <p:nvSpPr>
          <p:cNvPr id="7" name="Slide Number Placeholder 6"/>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4124051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149BED8-5C31-4675-9D87-6367D65A5EFA}" type="datetime1">
              <a:rPr lang="fr-FR" smtClean="0"/>
              <a:t>21/07/2026</a:t>
            </a:fld>
            <a:endParaRPr lang="fr-FR"/>
          </a:p>
        </p:txBody>
      </p:sp>
      <p:sp>
        <p:nvSpPr>
          <p:cNvPr id="7" name="Slide Number Placeholder 6"/>
          <p:cNvSpPr>
            <a:spLocks noGrp="1"/>
          </p:cNvSpPr>
          <p:nvPr>
            <p:ph type="sldNum" sz="quarter" idx="12"/>
          </p:nvPr>
        </p:nvSpPr>
        <p:spPr/>
        <p:txBody>
          <a:bodyPr/>
          <a:lstStyle/>
          <a:p>
            <a:fld id="{5397FA5E-CB38-4C77-9239-700B995A97A0}" type="slidenum">
              <a:rPr lang="fr-FR" smtClean="0"/>
              <a:t>‹N°›</a:t>
            </a:fld>
            <a:endParaRPr lang="fr-FR"/>
          </a:p>
        </p:txBody>
      </p:sp>
    </p:spTree>
    <p:extLst>
      <p:ext uri="{BB962C8B-B14F-4D97-AF65-F5344CB8AC3E}">
        <p14:creationId xmlns:p14="http://schemas.microsoft.com/office/powerpoint/2010/main" val="2324493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24BC19F6-B3B2-42C9-BC81-79EBD2D89638}" type="datetime1">
              <a:rPr lang="fr-FR" smtClean="0"/>
              <a:t>21/07/2026</a:t>
            </a:fld>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397FA5E-CB38-4C77-9239-700B995A97A0}" type="slidenum">
              <a:rPr lang="fr-FR" smtClean="0"/>
              <a:t>‹N°›</a:t>
            </a:fld>
            <a:endParaRPr lang="fr-FR"/>
          </a:p>
        </p:txBody>
      </p:sp>
    </p:spTree>
    <p:extLst>
      <p:ext uri="{BB962C8B-B14F-4D97-AF65-F5344CB8AC3E}">
        <p14:creationId xmlns:p14="http://schemas.microsoft.com/office/powerpoint/2010/main" val="24491133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mailto:contact@adnucleis.com"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C4B956A-9198-5F67-810D-7B261270D5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619" y="96253"/>
            <a:ext cx="2374901" cy="788467"/>
          </a:xfrm>
          <a:prstGeom prst="rect">
            <a:avLst/>
          </a:prstGeom>
        </p:spPr>
      </p:pic>
      <p:sp>
        <p:nvSpPr>
          <p:cNvPr id="4" name="ZoneTexte 3">
            <a:extLst>
              <a:ext uri="{FF2B5EF4-FFF2-40B4-BE49-F238E27FC236}">
                <a16:creationId xmlns:a16="http://schemas.microsoft.com/office/drawing/2014/main" id="{EB3BEAFB-EA33-4704-B8D4-0ADC597969D3}"/>
              </a:ext>
            </a:extLst>
          </p:cNvPr>
          <p:cNvSpPr txBox="1"/>
          <p:nvPr/>
        </p:nvSpPr>
        <p:spPr>
          <a:xfrm>
            <a:off x="165019" y="1131545"/>
            <a:ext cx="3258667" cy="1869743"/>
          </a:xfrm>
          <a:prstGeom prst="rect">
            <a:avLst/>
          </a:prstGeom>
          <a:noFill/>
        </p:spPr>
        <p:txBody>
          <a:bodyPr wrap="square" rtlCol="0">
            <a:spAutoFit/>
          </a:bodyPr>
          <a:lstStyle/>
          <a:p>
            <a:r>
              <a:rPr lang="fr-FR" sz="1200" b="1" dirty="0">
                <a:solidFill>
                  <a:srgbClr val="E09900"/>
                </a:solidFill>
              </a:rPr>
              <a:t>            Coordonnées du demandeur</a:t>
            </a:r>
          </a:p>
          <a:p>
            <a:r>
              <a:rPr lang="fr-FR" sz="1050" dirty="0"/>
              <a:t>NOM : ……………………………………………………………………………</a:t>
            </a:r>
          </a:p>
          <a:p>
            <a:r>
              <a:rPr lang="fr-FR" sz="1050" dirty="0"/>
              <a:t>Prénom </a:t>
            </a:r>
            <a:r>
              <a:rPr lang="fr-FR" sz="1200" dirty="0"/>
              <a:t>: </a:t>
            </a:r>
            <a:r>
              <a:rPr lang="fr-FR" sz="1050" dirty="0"/>
              <a:t>……………………………………………………………………….</a:t>
            </a:r>
          </a:p>
          <a:p>
            <a:r>
              <a:rPr lang="fr-FR" sz="1050" dirty="0"/>
              <a:t>Raison sociale : ………………………………………………………………</a:t>
            </a:r>
          </a:p>
          <a:p>
            <a:r>
              <a:rPr lang="fr-FR" sz="1050" dirty="0"/>
              <a:t>Adresse </a:t>
            </a:r>
            <a:r>
              <a:rPr lang="fr-FR" sz="1200" dirty="0"/>
              <a:t>: </a:t>
            </a:r>
            <a:r>
              <a:rPr lang="fr-FR" sz="1050" dirty="0"/>
              <a:t>……………………………………………………………………….</a:t>
            </a:r>
          </a:p>
          <a:p>
            <a:r>
              <a:rPr lang="fr-FR" sz="1050" dirty="0"/>
              <a:t>Code postal </a:t>
            </a:r>
            <a:r>
              <a:rPr lang="fr-FR" sz="1200" dirty="0"/>
              <a:t>: </a:t>
            </a:r>
            <a:r>
              <a:rPr lang="fr-FR" sz="1050" dirty="0"/>
              <a:t>……………………………………………………………….</a:t>
            </a:r>
          </a:p>
          <a:p>
            <a:r>
              <a:rPr lang="fr-FR" sz="1050" dirty="0"/>
              <a:t>Ville </a:t>
            </a:r>
            <a:r>
              <a:rPr lang="fr-FR" sz="1200" dirty="0"/>
              <a:t>: </a:t>
            </a:r>
            <a:r>
              <a:rPr lang="fr-FR" sz="1050" dirty="0"/>
              <a:t>………………………………………........................................</a:t>
            </a:r>
            <a:endParaRPr lang="fr-FR" sz="1200" dirty="0"/>
          </a:p>
          <a:p>
            <a:r>
              <a:rPr lang="fr-FR" sz="1050" dirty="0"/>
              <a:t>Mail (en </a:t>
            </a:r>
            <a:r>
              <a:rPr lang="fr-FR" sz="1050" b="1" dirty="0"/>
              <a:t>MAJUSCULES</a:t>
            </a:r>
            <a:r>
              <a:rPr lang="fr-FR" sz="1050" dirty="0"/>
              <a:t>) </a:t>
            </a:r>
            <a:r>
              <a:rPr lang="fr-FR" sz="1200" dirty="0"/>
              <a:t>: </a:t>
            </a:r>
            <a:r>
              <a:rPr lang="fr-FR" sz="1050" dirty="0"/>
              <a:t>………………………………………………………………………………………</a:t>
            </a:r>
            <a:endParaRPr lang="fr-FR" sz="1200" dirty="0"/>
          </a:p>
          <a:p>
            <a:r>
              <a:rPr lang="fr-FR" sz="1050" dirty="0"/>
              <a:t>Tel : ………………………………………………………………………………</a:t>
            </a:r>
          </a:p>
        </p:txBody>
      </p:sp>
      <p:sp>
        <p:nvSpPr>
          <p:cNvPr id="5" name="ZoneTexte 4">
            <a:extLst>
              <a:ext uri="{FF2B5EF4-FFF2-40B4-BE49-F238E27FC236}">
                <a16:creationId xmlns:a16="http://schemas.microsoft.com/office/drawing/2014/main" id="{7F754634-97FE-207E-679C-5A4B7E510C54}"/>
              </a:ext>
            </a:extLst>
          </p:cNvPr>
          <p:cNvSpPr txBox="1"/>
          <p:nvPr/>
        </p:nvSpPr>
        <p:spPr>
          <a:xfrm>
            <a:off x="3493022" y="192082"/>
            <a:ext cx="2316480" cy="369332"/>
          </a:xfrm>
          <a:prstGeom prst="rect">
            <a:avLst/>
          </a:prstGeom>
          <a:noFill/>
        </p:spPr>
        <p:txBody>
          <a:bodyPr wrap="square" rtlCol="0">
            <a:spAutoFit/>
          </a:bodyPr>
          <a:lstStyle/>
          <a:p>
            <a:r>
              <a:rPr lang="fr-FR" sz="1800" b="1" i="0" u="none" strike="noStrike" dirty="0" err="1">
                <a:solidFill>
                  <a:srgbClr val="E09900"/>
                </a:solidFill>
                <a:effectLst/>
                <a:latin typeface="Calibri" panose="020F0502020204030204" pitchFamily="34" charset="0"/>
              </a:rPr>
              <a:t>PathoBEE</a:t>
            </a:r>
            <a:r>
              <a:rPr lang="fr-FR" sz="1800" b="1" i="0" u="none" strike="noStrike" dirty="0">
                <a:solidFill>
                  <a:srgbClr val="E09900"/>
                </a:solidFill>
                <a:effectLst/>
                <a:latin typeface="Calibri" panose="020F0502020204030204" pitchFamily="34" charset="0"/>
              </a:rPr>
              <a:t> - Screening</a:t>
            </a:r>
            <a:r>
              <a:rPr lang="fr-FR" dirty="0">
                <a:solidFill>
                  <a:srgbClr val="E09900"/>
                </a:solidFill>
              </a:rPr>
              <a:t> </a:t>
            </a:r>
          </a:p>
        </p:txBody>
      </p:sp>
      <p:sp>
        <p:nvSpPr>
          <p:cNvPr id="6" name="ZoneTexte 5">
            <a:extLst>
              <a:ext uri="{FF2B5EF4-FFF2-40B4-BE49-F238E27FC236}">
                <a16:creationId xmlns:a16="http://schemas.microsoft.com/office/drawing/2014/main" id="{422795E2-DA92-629F-3EA4-2E26FD2D48AD}"/>
              </a:ext>
            </a:extLst>
          </p:cNvPr>
          <p:cNvSpPr txBox="1"/>
          <p:nvPr/>
        </p:nvSpPr>
        <p:spPr>
          <a:xfrm>
            <a:off x="2492687" y="564908"/>
            <a:ext cx="3258667" cy="276999"/>
          </a:xfrm>
          <a:prstGeom prst="rect">
            <a:avLst/>
          </a:prstGeom>
          <a:noFill/>
        </p:spPr>
        <p:txBody>
          <a:bodyPr wrap="square" rtlCol="0">
            <a:spAutoFit/>
          </a:bodyPr>
          <a:lstStyle/>
          <a:p>
            <a:r>
              <a:rPr lang="fr-FR" sz="1200" b="1" i="0" u="none" strike="noStrike" dirty="0">
                <a:solidFill>
                  <a:srgbClr val="E09900"/>
                </a:solidFill>
                <a:effectLst/>
                <a:latin typeface="Calibri" panose="020F0502020204030204" pitchFamily="34" charset="0"/>
              </a:rPr>
              <a:t>Recherche de pathogènes sur ABEILLES par PCR</a:t>
            </a:r>
            <a:endParaRPr lang="fr-FR" sz="1200" dirty="0">
              <a:solidFill>
                <a:srgbClr val="E09900"/>
              </a:solidFill>
            </a:endParaRPr>
          </a:p>
        </p:txBody>
      </p:sp>
      <p:sp>
        <p:nvSpPr>
          <p:cNvPr id="7" name="ZoneTexte 6">
            <a:extLst>
              <a:ext uri="{FF2B5EF4-FFF2-40B4-BE49-F238E27FC236}">
                <a16:creationId xmlns:a16="http://schemas.microsoft.com/office/drawing/2014/main" id="{ED5E514D-176D-877A-E254-4AE1389A3373}"/>
              </a:ext>
            </a:extLst>
          </p:cNvPr>
          <p:cNvSpPr txBox="1"/>
          <p:nvPr/>
        </p:nvSpPr>
        <p:spPr>
          <a:xfrm>
            <a:off x="3741100" y="1160331"/>
            <a:ext cx="3217864" cy="2162130"/>
          </a:xfrm>
          <a:prstGeom prst="rect">
            <a:avLst/>
          </a:prstGeom>
          <a:noFill/>
        </p:spPr>
        <p:txBody>
          <a:bodyPr wrap="square" rtlCol="0">
            <a:spAutoFit/>
          </a:bodyPr>
          <a:lstStyle/>
          <a:p>
            <a:r>
              <a:rPr lang="fr-FR" sz="1200" b="1" dirty="0">
                <a:solidFill>
                  <a:srgbClr val="E09900"/>
                </a:solidFill>
              </a:rPr>
              <a:t>           Modalités de paiement</a:t>
            </a:r>
          </a:p>
          <a:p>
            <a:endParaRPr lang="fr-FR" sz="900" dirty="0"/>
          </a:p>
          <a:p>
            <a:r>
              <a:rPr lang="fr-FR" sz="900" dirty="0"/>
              <a:t>Virement bancaire :</a:t>
            </a:r>
          </a:p>
          <a:p>
            <a:r>
              <a:rPr lang="fr-FR" sz="900" dirty="0"/>
              <a:t>IBAN : FR76 1680 7004 0037 8275 3621 580</a:t>
            </a:r>
            <a:endParaRPr lang="fr-FR" sz="900" dirty="0">
              <a:ea typeface="Calibri" panose="020F0502020204030204" pitchFamily="34" charset="0"/>
            </a:endParaRPr>
          </a:p>
          <a:p>
            <a:r>
              <a:rPr lang="fr-FR" sz="900" dirty="0">
                <a:ea typeface="Calibri" panose="020F0502020204030204" pitchFamily="34" charset="0"/>
              </a:rPr>
              <a:t>BIC (Bank Identifier Code) </a:t>
            </a:r>
            <a:r>
              <a:rPr lang="fr-FR" sz="900" dirty="0"/>
              <a:t>CCBPFRPPGRE</a:t>
            </a:r>
            <a:endParaRPr lang="fr-FR" sz="900" dirty="0">
              <a:ea typeface="Calibri" panose="020F0502020204030204" pitchFamily="34" charset="0"/>
            </a:endParaRPr>
          </a:p>
          <a:p>
            <a:r>
              <a:rPr lang="fr-FR" sz="900" u="sng" dirty="0">
                <a:solidFill>
                  <a:srgbClr val="FF0000"/>
                </a:solidFill>
                <a:effectLst/>
                <a:latin typeface="+mj-lt"/>
                <a:ea typeface="Calibri" panose="020F0502020204030204" pitchFamily="34" charset="0"/>
              </a:rPr>
              <a:t>Si virement, merci d’indiquer la référence (</a:t>
            </a:r>
            <a:r>
              <a:rPr lang="fr-FR" sz="900" u="sng" dirty="0" err="1">
                <a:solidFill>
                  <a:srgbClr val="FF0000"/>
                </a:solidFill>
              </a:rPr>
              <a:t>Patho</a:t>
            </a:r>
            <a:r>
              <a:rPr lang="fr-FR" sz="900" u="sng" dirty="0">
                <a:solidFill>
                  <a:srgbClr val="FF0000"/>
                </a:solidFill>
              </a:rPr>
              <a:t> BEE)</a:t>
            </a:r>
            <a:r>
              <a:rPr lang="fr-FR" sz="900" u="sng" dirty="0">
                <a:solidFill>
                  <a:srgbClr val="FF0000"/>
                </a:solidFill>
                <a:effectLst/>
                <a:latin typeface="+mj-lt"/>
                <a:ea typeface="Calibri" panose="020F0502020204030204" pitchFamily="34" charset="0"/>
              </a:rPr>
              <a:t> </a:t>
            </a:r>
          </a:p>
          <a:p>
            <a:r>
              <a:rPr lang="fr-FR" sz="900" u="sng" dirty="0">
                <a:solidFill>
                  <a:srgbClr val="FF0000"/>
                </a:solidFill>
                <a:latin typeface="+mj-lt"/>
                <a:ea typeface="Calibri" panose="020F0502020204030204" pitchFamily="34" charset="0"/>
              </a:rPr>
              <a:t>Ainsi que la</a:t>
            </a:r>
            <a:r>
              <a:rPr lang="fr-FR" sz="900" u="sng" dirty="0">
                <a:solidFill>
                  <a:srgbClr val="FF0000"/>
                </a:solidFill>
                <a:effectLst/>
                <a:latin typeface="+mj-lt"/>
                <a:ea typeface="Calibri" panose="020F0502020204030204" pitchFamily="34" charset="0"/>
              </a:rPr>
              <a:t> date du virement.</a:t>
            </a:r>
            <a:endParaRPr lang="fr-FR" sz="1100" u="sng" dirty="0"/>
          </a:p>
          <a:p>
            <a:endParaRPr lang="fr-FR" sz="900" dirty="0">
              <a:effectLst/>
              <a:latin typeface="+mj-lt"/>
              <a:ea typeface="Calibri" panose="020F0502020204030204" pitchFamily="34" charset="0"/>
            </a:endParaRPr>
          </a:p>
          <a:p>
            <a:r>
              <a:rPr lang="fr-FR" sz="900" dirty="0"/>
              <a:t>Chèque (avec référence analyse au dos + NOM) à mettre </a:t>
            </a:r>
          </a:p>
          <a:p>
            <a:r>
              <a:rPr lang="fr-FR" sz="900" dirty="0"/>
              <a:t>dans le colis séparément des abeilles.</a:t>
            </a:r>
            <a:endParaRPr lang="fr-FR" sz="900" i="1" dirty="0"/>
          </a:p>
          <a:p>
            <a:endParaRPr lang="fr-FR" sz="1100" i="1" dirty="0"/>
          </a:p>
          <a:p>
            <a:r>
              <a:rPr lang="fr-FR" sz="900" b="1" u="sng" dirty="0">
                <a:solidFill>
                  <a:srgbClr val="FF0000"/>
                </a:solidFill>
              </a:rPr>
              <a:t>Les demandes d’analyses reçues sans paiement ne seront </a:t>
            </a:r>
          </a:p>
          <a:p>
            <a:r>
              <a:rPr lang="fr-FR" sz="900" b="1" u="sng" dirty="0">
                <a:solidFill>
                  <a:srgbClr val="FF0000"/>
                </a:solidFill>
              </a:rPr>
              <a:t>pas traitées</a:t>
            </a:r>
            <a:r>
              <a:rPr lang="fr-FR" sz="1050" b="1" u="sng" dirty="0">
                <a:solidFill>
                  <a:srgbClr val="FF0000"/>
                </a:solidFill>
              </a:rPr>
              <a:t>.</a:t>
            </a:r>
          </a:p>
          <a:p>
            <a:endParaRPr lang="fr-FR" sz="1100" i="1" dirty="0"/>
          </a:p>
        </p:txBody>
      </p:sp>
      <p:sp>
        <p:nvSpPr>
          <p:cNvPr id="8" name="ZoneTexte 7">
            <a:extLst>
              <a:ext uri="{FF2B5EF4-FFF2-40B4-BE49-F238E27FC236}">
                <a16:creationId xmlns:a16="http://schemas.microsoft.com/office/drawing/2014/main" id="{8B65B0E3-0D93-B2D7-E0E2-2AEE8EAB4554}"/>
              </a:ext>
            </a:extLst>
          </p:cNvPr>
          <p:cNvSpPr txBox="1"/>
          <p:nvPr/>
        </p:nvSpPr>
        <p:spPr>
          <a:xfrm>
            <a:off x="160102" y="3202563"/>
            <a:ext cx="4564380" cy="276999"/>
          </a:xfrm>
          <a:prstGeom prst="rect">
            <a:avLst/>
          </a:prstGeom>
          <a:noFill/>
        </p:spPr>
        <p:txBody>
          <a:bodyPr wrap="square" rtlCol="0">
            <a:spAutoFit/>
          </a:bodyPr>
          <a:lstStyle/>
          <a:p>
            <a:r>
              <a:rPr lang="fr-FR" sz="1200" b="1" i="0" u="none" strike="noStrike" dirty="0">
                <a:solidFill>
                  <a:srgbClr val="E09900"/>
                </a:solidFill>
                <a:effectLst/>
                <a:latin typeface="Calibri" panose="020F0502020204030204" pitchFamily="34" charset="0"/>
              </a:rPr>
              <a:t>Pathogènes recherchés par </a:t>
            </a:r>
            <a:r>
              <a:rPr lang="fr-FR" sz="1200" b="1" i="0" u="none" strike="noStrike" dirty="0" err="1">
                <a:solidFill>
                  <a:srgbClr val="E09900"/>
                </a:solidFill>
                <a:effectLst/>
                <a:latin typeface="Calibri" panose="020F0502020204030204" pitchFamily="34" charset="0"/>
              </a:rPr>
              <a:t>qPCR</a:t>
            </a:r>
            <a:r>
              <a:rPr lang="fr-FR" sz="1200" b="1" i="0" u="none" strike="noStrike" dirty="0">
                <a:solidFill>
                  <a:srgbClr val="E09900"/>
                </a:solidFill>
                <a:effectLst/>
                <a:latin typeface="Calibri" panose="020F0502020204030204" pitchFamily="34" charset="0"/>
              </a:rPr>
              <a:t> :</a:t>
            </a:r>
            <a:r>
              <a:rPr lang="fr-FR" sz="1200" dirty="0">
                <a:solidFill>
                  <a:srgbClr val="E09900"/>
                </a:solidFill>
              </a:rPr>
              <a:t> </a:t>
            </a:r>
          </a:p>
        </p:txBody>
      </p:sp>
      <p:sp>
        <p:nvSpPr>
          <p:cNvPr id="14" name="ZoneTexte 13">
            <a:extLst>
              <a:ext uri="{FF2B5EF4-FFF2-40B4-BE49-F238E27FC236}">
                <a16:creationId xmlns:a16="http://schemas.microsoft.com/office/drawing/2014/main" id="{ED547AB2-B33E-1628-8891-863BFAE46425}"/>
              </a:ext>
            </a:extLst>
          </p:cNvPr>
          <p:cNvSpPr txBox="1"/>
          <p:nvPr/>
        </p:nvSpPr>
        <p:spPr>
          <a:xfrm>
            <a:off x="175486" y="8309826"/>
            <a:ext cx="6544863" cy="784830"/>
          </a:xfrm>
          <a:prstGeom prst="rect">
            <a:avLst/>
          </a:prstGeom>
          <a:noFill/>
        </p:spPr>
        <p:txBody>
          <a:bodyPr wrap="square" rtlCol="0">
            <a:spAutoFit/>
          </a:bodyPr>
          <a:lstStyle/>
          <a:p>
            <a:pPr algn="just"/>
            <a:r>
              <a:rPr lang="fr-FR" sz="900" b="1" dirty="0">
                <a:solidFill>
                  <a:srgbClr val="E09900"/>
                </a:solidFill>
                <a:latin typeface="+mj-lt"/>
              </a:rPr>
              <a:t>Accord d'analyse et de prise en charge des coûts : </a:t>
            </a:r>
          </a:p>
          <a:p>
            <a:pPr algn="just"/>
            <a:r>
              <a:rPr lang="fr-FR" sz="900" dirty="0">
                <a:latin typeface="+mj-lt"/>
              </a:rPr>
              <a:t>Par ma signature, j'accepte que le laboratoire IODOLAB réalise l'analyse sollicitée transmise à mes frais par voie postale. </a:t>
            </a:r>
          </a:p>
          <a:p>
            <a:pPr algn="just"/>
            <a:r>
              <a:rPr lang="fr-FR" sz="900" dirty="0">
                <a:latin typeface="+mj-lt"/>
              </a:rPr>
              <a:t>Une facture relative au paiement de l'analyse effectuée me sera transmise. </a:t>
            </a:r>
          </a:p>
          <a:p>
            <a:pPr algn="just"/>
            <a:r>
              <a:rPr lang="fr-FR" sz="900" dirty="0">
                <a:latin typeface="+mj-lt"/>
              </a:rPr>
              <a:t>Par ma signature, je consens à ce que IODOLAB stocke les informations écrites sur ce bon de commande selon les modalités décrites au dos de cette feuille.</a:t>
            </a:r>
          </a:p>
        </p:txBody>
      </p:sp>
      <p:sp>
        <p:nvSpPr>
          <p:cNvPr id="32" name="Rectangle : coins arrondis 31">
            <a:extLst>
              <a:ext uri="{FF2B5EF4-FFF2-40B4-BE49-F238E27FC236}">
                <a16:creationId xmlns:a16="http://schemas.microsoft.com/office/drawing/2014/main" id="{0756E168-A105-2E19-87C2-12960C2D56C1}"/>
              </a:ext>
            </a:extLst>
          </p:cNvPr>
          <p:cNvSpPr/>
          <p:nvPr/>
        </p:nvSpPr>
        <p:spPr>
          <a:xfrm>
            <a:off x="188881" y="1105246"/>
            <a:ext cx="3217864" cy="2060425"/>
          </a:xfrm>
          <a:prstGeom prst="roundRect">
            <a:avLst/>
          </a:prstGeom>
          <a:noFill/>
          <a:ln>
            <a:solidFill>
              <a:srgbClr val="E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E09900"/>
              </a:solidFill>
            </a:endParaRPr>
          </a:p>
        </p:txBody>
      </p:sp>
      <p:sp>
        <p:nvSpPr>
          <p:cNvPr id="35" name="Rectangle : coins arrondis 34">
            <a:extLst>
              <a:ext uri="{FF2B5EF4-FFF2-40B4-BE49-F238E27FC236}">
                <a16:creationId xmlns:a16="http://schemas.microsoft.com/office/drawing/2014/main" id="{D924580D-32F8-98F1-72DC-6E91B9E45E29}"/>
              </a:ext>
            </a:extLst>
          </p:cNvPr>
          <p:cNvSpPr/>
          <p:nvPr/>
        </p:nvSpPr>
        <p:spPr>
          <a:xfrm>
            <a:off x="3538856" y="1087137"/>
            <a:ext cx="3166110" cy="2060426"/>
          </a:xfrm>
          <a:prstGeom prst="roundRect">
            <a:avLst/>
          </a:prstGeom>
          <a:noFill/>
          <a:ln>
            <a:solidFill>
              <a:srgbClr val="E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E09900"/>
              </a:solidFill>
            </a:endParaRPr>
          </a:p>
        </p:txBody>
      </p:sp>
      <p:sp>
        <p:nvSpPr>
          <p:cNvPr id="37" name="Rectangle 36">
            <a:extLst>
              <a:ext uri="{FF2B5EF4-FFF2-40B4-BE49-F238E27FC236}">
                <a16:creationId xmlns:a16="http://schemas.microsoft.com/office/drawing/2014/main" id="{12558D9F-2DD6-DD96-51E1-97956EB5AB2B}"/>
              </a:ext>
            </a:extLst>
          </p:cNvPr>
          <p:cNvSpPr/>
          <p:nvPr/>
        </p:nvSpPr>
        <p:spPr>
          <a:xfrm>
            <a:off x="3642641" y="2383386"/>
            <a:ext cx="137795" cy="123888"/>
          </a:xfrm>
          <a:prstGeom prst="rect">
            <a:avLst/>
          </a:prstGeom>
          <a:noFill/>
          <a:ln>
            <a:solidFill>
              <a:srgbClr val="E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8" name="Tableau 38">
            <a:extLst>
              <a:ext uri="{FF2B5EF4-FFF2-40B4-BE49-F238E27FC236}">
                <a16:creationId xmlns:a16="http://schemas.microsoft.com/office/drawing/2014/main" id="{FA6ABCDD-B382-E9D8-91CE-7B13273D1FC5}"/>
              </a:ext>
            </a:extLst>
          </p:cNvPr>
          <p:cNvGraphicFramePr>
            <a:graphicFrameLocks noGrp="1"/>
          </p:cNvGraphicFramePr>
          <p:nvPr>
            <p:extLst>
              <p:ext uri="{D42A27DB-BD31-4B8C-83A1-F6EECF244321}">
                <p14:modId xmlns:p14="http://schemas.microsoft.com/office/powerpoint/2010/main" val="3187103181"/>
              </p:ext>
            </p:extLst>
          </p:nvPr>
        </p:nvGraphicFramePr>
        <p:xfrm>
          <a:off x="190871" y="3504078"/>
          <a:ext cx="6514096" cy="1463040"/>
        </p:xfrm>
        <a:graphic>
          <a:graphicData uri="http://schemas.openxmlformats.org/drawingml/2006/table">
            <a:tbl>
              <a:tblPr firstRow="1" bandRow="1">
                <a:tableStyleId>{E8034E78-7F5D-4C2E-B375-FC64B27BC917}</a:tableStyleId>
              </a:tblPr>
              <a:tblGrid>
                <a:gridCol w="1923679">
                  <a:extLst>
                    <a:ext uri="{9D8B030D-6E8A-4147-A177-3AD203B41FA5}">
                      <a16:colId xmlns:a16="http://schemas.microsoft.com/office/drawing/2014/main" val="195151523"/>
                    </a:ext>
                  </a:extLst>
                </a:gridCol>
                <a:gridCol w="2247900">
                  <a:extLst>
                    <a:ext uri="{9D8B030D-6E8A-4147-A177-3AD203B41FA5}">
                      <a16:colId xmlns:a16="http://schemas.microsoft.com/office/drawing/2014/main" val="3459941996"/>
                    </a:ext>
                  </a:extLst>
                </a:gridCol>
                <a:gridCol w="593008">
                  <a:extLst>
                    <a:ext uri="{9D8B030D-6E8A-4147-A177-3AD203B41FA5}">
                      <a16:colId xmlns:a16="http://schemas.microsoft.com/office/drawing/2014/main" val="604657061"/>
                    </a:ext>
                  </a:extLst>
                </a:gridCol>
                <a:gridCol w="1749509">
                  <a:extLst>
                    <a:ext uri="{9D8B030D-6E8A-4147-A177-3AD203B41FA5}">
                      <a16:colId xmlns:a16="http://schemas.microsoft.com/office/drawing/2014/main" val="3837536937"/>
                    </a:ext>
                  </a:extLst>
                </a:gridCol>
              </a:tblGrid>
              <a:tr h="1079744">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a:solidFill>
                            <a:schemeClr val="tx1"/>
                          </a:solidFill>
                        </a:rPr>
                        <a:t>Acute </a:t>
                      </a:r>
                      <a:r>
                        <a:rPr lang="fr-FR" sz="900" dirty="0" err="1">
                          <a:solidFill>
                            <a:schemeClr val="tx1"/>
                          </a:solidFill>
                        </a:rPr>
                        <a:t>BeeParalysis</a:t>
                      </a:r>
                      <a:r>
                        <a:rPr lang="fr-FR" sz="900" dirty="0">
                          <a:solidFill>
                            <a:schemeClr val="tx1"/>
                          </a:solidFill>
                        </a:rPr>
                        <a:t> Virus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a:solidFill>
                            <a:schemeClr val="tx1"/>
                          </a:solidFill>
                        </a:rPr>
                        <a:t>Black Queen </a:t>
                      </a:r>
                      <a:r>
                        <a:rPr lang="fr-FR" sz="900" dirty="0" err="1">
                          <a:solidFill>
                            <a:schemeClr val="tx1"/>
                          </a:solidFill>
                        </a:rPr>
                        <a:t>Cell</a:t>
                      </a:r>
                      <a:r>
                        <a:rPr lang="fr-FR" sz="900" dirty="0">
                          <a:solidFill>
                            <a:schemeClr val="tx1"/>
                          </a:solidFill>
                        </a:rPr>
                        <a:t> Virus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err="1">
                          <a:solidFill>
                            <a:schemeClr val="tx1"/>
                          </a:solidFill>
                        </a:rPr>
                        <a:t>Chronic</a:t>
                      </a:r>
                      <a:r>
                        <a:rPr lang="fr-FR" sz="900" dirty="0">
                          <a:solidFill>
                            <a:schemeClr val="tx1"/>
                          </a:solidFill>
                        </a:rPr>
                        <a:t> Bee </a:t>
                      </a:r>
                      <a:r>
                        <a:rPr lang="fr-FR" sz="900" dirty="0" err="1">
                          <a:solidFill>
                            <a:schemeClr val="tx1"/>
                          </a:solidFill>
                        </a:rPr>
                        <a:t>Paralysis</a:t>
                      </a:r>
                      <a:r>
                        <a:rPr lang="fr-FR" sz="900" dirty="0">
                          <a:solidFill>
                            <a:schemeClr val="tx1"/>
                          </a:solidFill>
                        </a:rPr>
                        <a:t> Virus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err="1">
                          <a:solidFill>
                            <a:schemeClr val="tx1"/>
                          </a:solidFill>
                        </a:rPr>
                        <a:t>Deformed</a:t>
                      </a:r>
                      <a:r>
                        <a:rPr lang="fr-FR" sz="900" dirty="0">
                          <a:solidFill>
                            <a:schemeClr val="tx1"/>
                          </a:solidFill>
                        </a:rPr>
                        <a:t> Wing Virus (DWV-A)</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900" dirty="0">
                        <a:solidFill>
                          <a:schemeClr val="tx1"/>
                        </a:solidFill>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a:solidFill>
                            <a:schemeClr val="tx1"/>
                          </a:solidFill>
                        </a:rPr>
                        <a:t>Kashmir Bee Virus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err="1">
                          <a:solidFill>
                            <a:schemeClr val="tx1"/>
                          </a:solidFill>
                        </a:rPr>
                        <a:t>Sacbrood</a:t>
                      </a:r>
                      <a:r>
                        <a:rPr lang="fr-FR" sz="900" dirty="0">
                          <a:solidFill>
                            <a:schemeClr val="tx1"/>
                          </a:solidFill>
                        </a:rPr>
                        <a:t> Bee Virus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a:solidFill>
                            <a:schemeClr val="tx1"/>
                          </a:solidFill>
                        </a:rPr>
                        <a:t>Slow Bee </a:t>
                      </a:r>
                      <a:r>
                        <a:rPr lang="fr-FR" sz="900" dirty="0" err="1">
                          <a:solidFill>
                            <a:schemeClr val="tx1"/>
                          </a:solidFill>
                        </a:rPr>
                        <a:t>Paralysis</a:t>
                      </a:r>
                      <a:r>
                        <a:rPr lang="fr-FR" sz="900" dirty="0">
                          <a:solidFill>
                            <a:schemeClr val="tx1"/>
                          </a:solidFill>
                        </a:rPr>
                        <a:t> Virus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dirty="0">
                          <a:solidFill>
                            <a:schemeClr val="tx1"/>
                          </a:solidFill>
                        </a:rPr>
                        <a:t>Varroa </a:t>
                      </a:r>
                      <a:r>
                        <a:rPr lang="fr-FR" sz="900" dirty="0" err="1">
                          <a:solidFill>
                            <a:schemeClr val="tx1"/>
                          </a:solidFill>
                        </a:rPr>
                        <a:t>Destructor</a:t>
                      </a:r>
                      <a:r>
                        <a:rPr lang="fr-FR" sz="900" dirty="0">
                          <a:solidFill>
                            <a:schemeClr val="tx1"/>
                          </a:solidFill>
                        </a:rPr>
                        <a:t> Virus (DWV-B)</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i="0" dirty="0" err="1">
                          <a:solidFill>
                            <a:schemeClr val="tx1"/>
                          </a:solidFill>
                        </a:rPr>
                        <a:t>Nosema</a:t>
                      </a:r>
                      <a:r>
                        <a:rPr lang="fr-FR" sz="900" i="0" dirty="0">
                          <a:solidFill>
                            <a:schemeClr val="tx1"/>
                          </a:solidFill>
                        </a:rPr>
                        <a:t> apis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i="0" dirty="0" err="1">
                          <a:solidFill>
                            <a:schemeClr val="tx1"/>
                          </a:solidFill>
                        </a:rPr>
                        <a:t>Nosema</a:t>
                      </a:r>
                      <a:r>
                        <a:rPr lang="fr-FR" sz="900" i="0" dirty="0">
                          <a:solidFill>
                            <a:schemeClr val="tx1"/>
                          </a:solidFill>
                        </a:rPr>
                        <a:t> </a:t>
                      </a:r>
                      <a:r>
                        <a:rPr lang="fr-FR" sz="900" i="0" dirty="0" err="1">
                          <a:solidFill>
                            <a:schemeClr val="tx1"/>
                          </a:solidFill>
                        </a:rPr>
                        <a:t>ceranae</a:t>
                      </a:r>
                      <a:endParaRPr lang="fr-FR" sz="900" i="0" dirty="0">
                        <a:solidFill>
                          <a:schemeClr val="tx1"/>
                        </a:solidFill>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i="0" dirty="0" err="1">
                          <a:solidFill>
                            <a:schemeClr val="tx1"/>
                          </a:solidFill>
                        </a:rPr>
                        <a:t>Paenibacillus</a:t>
                      </a:r>
                      <a:r>
                        <a:rPr lang="fr-FR" sz="900" i="0" dirty="0">
                          <a:solidFill>
                            <a:schemeClr val="tx1"/>
                          </a:solidFill>
                        </a:rPr>
                        <a:t> </a:t>
                      </a:r>
                      <a:r>
                        <a:rPr lang="fr-FR" sz="900" i="0" dirty="0" err="1">
                          <a:solidFill>
                            <a:schemeClr val="tx1"/>
                          </a:solidFill>
                        </a:rPr>
                        <a:t>larvae</a:t>
                      </a:r>
                      <a:r>
                        <a:rPr lang="fr-FR" sz="900" i="0" dirty="0">
                          <a:solidFill>
                            <a:schemeClr val="tx1"/>
                          </a:solidFill>
                        </a:rPr>
                        <a:t> </a:t>
                      </a:r>
                      <a:r>
                        <a:rPr lang="fr-FR" sz="900" b="1" i="0" dirty="0">
                          <a:solidFill>
                            <a:schemeClr val="tx1"/>
                          </a:solidFill>
                        </a:rPr>
                        <a:t>(Loque américaine)</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900" b="1" i="0" dirty="0">
                        <a:solidFill>
                          <a:schemeClr val="tx1"/>
                        </a:solidFill>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b="1" i="0" dirty="0" err="1">
                          <a:solidFill>
                            <a:schemeClr val="tx1"/>
                          </a:solidFill>
                        </a:rPr>
                        <a:t>Lotmaria</a:t>
                      </a:r>
                      <a:r>
                        <a:rPr lang="fr-FR" sz="900" b="1" i="0" dirty="0">
                          <a:solidFill>
                            <a:schemeClr val="tx1"/>
                          </a:solidFill>
                        </a:rPr>
                        <a:t> passim</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b="1" i="0" dirty="0" err="1">
                          <a:solidFill>
                            <a:schemeClr val="tx1"/>
                          </a:solidFill>
                        </a:rPr>
                        <a:t>Melissococcus</a:t>
                      </a:r>
                      <a:r>
                        <a:rPr lang="fr-FR" sz="900" b="1" i="0" dirty="0">
                          <a:solidFill>
                            <a:schemeClr val="tx1"/>
                          </a:solidFill>
                        </a:rPr>
                        <a:t> </a:t>
                      </a:r>
                      <a:r>
                        <a:rPr lang="fr-FR" sz="900" b="1" i="0" dirty="0" err="1">
                          <a:solidFill>
                            <a:schemeClr val="tx1"/>
                          </a:solidFill>
                        </a:rPr>
                        <a:t>plutonius</a:t>
                      </a:r>
                      <a:endParaRPr lang="fr-FR" sz="900" b="1" i="0" dirty="0">
                        <a:solidFill>
                          <a:schemeClr val="tx1"/>
                        </a:solidFill>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b="1" i="0" dirty="0" err="1">
                          <a:solidFill>
                            <a:schemeClr val="tx1"/>
                          </a:solidFill>
                        </a:rPr>
                        <a:t>Acarapis</a:t>
                      </a:r>
                      <a:r>
                        <a:rPr lang="fr-FR" sz="900" b="1" i="0" dirty="0">
                          <a:solidFill>
                            <a:schemeClr val="tx1"/>
                          </a:solidFill>
                        </a:rPr>
                        <a:t> </a:t>
                      </a:r>
                      <a:r>
                        <a:rPr lang="fr-FR" sz="900" b="1" i="0" dirty="0" err="1">
                          <a:solidFill>
                            <a:schemeClr val="tx1"/>
                          </a:solidFill>
                        </a:rPr>
                        <a:t>woodi</a:t>
                      </a:r>
                      <a:endParaRPr lang="fr-FR" sz="900" b="1" i="0" dirty="0">
                        <a:solidFill>
                          <a:schemeClr val="tx1"/>
                        </a:solidFill>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b="1" i="0" dirty="0">
                          <a:solidFill>
                            <a:schemeClr val="tx1"/>
                          </a:solidFill>
                        </a:rPr>
                        <a:t>IAPV</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900" b="1" i="0" dirty="0">
                        <a:solidFill>
                          <a:schemeClr val="tx1"/>
                        </a:solidFill>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900" b="1" i="0" kern="1200" dirty="0" err="1">
                          <a:solidFill>
                            <a:schemeClr val="tx1"/>
                          </a:solidFill>
                          <a:latin typeface="+mn-lt"/>
                          <a:ea typeface="+mn-ea"/>
                          <a:cs typeface="+mn-cs"/>
                        </a:rPr>
                        <a:t>Crithidia</a:t>
                      </a:r>
                      <a:r>
                        <a:rPr lang="fr-FR" sz="900" b="1" i="0" kern="1200" dirty="0">
                          <a:solidFill>
                            <a:schemeClr val="tx1"/>
                          </a:solidFill>
                          <a:latin typeface="+mn-lt"/>
                          <a:ea typeface="+mn-ea"/>
                          <a:cs typeface="+mn-cs"/>
                        </a:rPr>
                        <a:t> </a:t>
                      </a:r>
                      <a:r>
                        <a:rPr lang="fr-FR" sz="900" b="1" i="0" kern="1200" dirty="0" err="1">
                          <a:solidFill>
                            <a:schemeClr val="tx1"/>
                          </a:solidFill>
                          <a:latin typeface="+mn-lt"/>
                          <a:ea typeface="+mn-ea"/>
                          <a:cs typeface="+mn-cs"/>
                        </a:rPr>
                        <a:t>mellificae</a:t>
                      </a:r>
                      <a:endParaRPr lang="fr-FR" sz="900" b="1" i="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FR" sz="900" b="1" i="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fr-FR" sz="2400" b="0" dirty="0">
                          <a:solidFill>
                            <a:schemeClr val="tx1"/>
                          </a:solidFill>
                        </a:rPr>
                        <a:t>125€</a:t>
                      </a:r>
                      <a:r>
                        <a:rPr lang="fr-FR" sz="800" b="0" kern="1200" dirty="0">
                          <a:solidFill>
                            <a:schemeClr val="tx1"/>
                          </a:solidFill>
                          <a:latin typeface="+mn-lt"/>
                          <a:ea typeface="+mn-ea"/>
                          <a:cs typeface="+mn-cs"/>
                        </a:rPr>
                        <a:t>ht </a:t>
                      </a:r>
                      <a:r>
                        <a:rPr lang="fr-FR" sz="2400" b="0" dirty="0">
                          <a:solidFill>
                            <a:schemeClr val="tx1"/>
                          </a:solidFill>
                        </a:rPr>
                        <a:t>/ 150€</a:t>
                      </a:r>
                      <a:r>
                        <a:rPr lang="fr-FR" sz="800" b="0" dirty="0">
                          <a:solidFill>
                            <a:schemeClr val="tx1"/>
                          </a:solidFill>
                        </a:rPr>
                        <a:t>ttc</a:t>
                      </a:r>
                    </a:p>
                    <a:p>
                      <a:pPr marL="0" marR="0" lvl="0" indent="0" algn="ctr" defTabSz="685800" rtl="0" eaLnBrk="1" fontAlgn="auto" latinLnBrk="0" hangingPunct="1">
                        <a:lnSpc>
                          <a:spcPct val="100000"/>
                        </a:lnSpc>
                        <a:spcBef>
                          <a:spcPts val="0"/>
                        </a:spcBef>
                        <a:spcAft>
                          <a:spcPts val="0"/>
                        </a:spcAft>
                        <a:buClrTx/>
                        <a:buSzTx/>
                        <a:buFontTx/>
                        <a:buNone/>
                        <a:tabLst/>
                        <a:defRPr/>
                      </a:pPr>
                      <a:r>
                        <a:rPr lang="fr-FR" sz="1000" b="0" dirty="0">
                          <a:solidFill>
                            <a:schemeClr val="tx1"/>
                          </a:solidFill>
                        </a:rPr>
                        <a:t>(inclus : 1 kit de prélèvement + 16 cibles analysées)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5110593"/>
                  </a:ext>
                </a:extLst>
              </a:tr>
            </a:tbl>
          </a:graphicData>
        </a:graphic>
      </p:graphicFrame>
      <p:sp>
        <p:nvSpPr>
          <p:cNvPr id="72" name="Rectangle 71">
            <a:extLst>
              <a:ext uri="{FF2B5EF4-FFF2-40B4-BE49-F238E27FC236}">
                <a16:creationId xmlns:a16="http://schemas.microsoft.com/office/drawing/2014/main" id="{AB03C042-9630-F91B-41D5-D549D1B5068F}"/>
              </a:ext>
            </a:extLst>
          </p:cNvPr>
          <p:cNvSpPr/>
          <p:nvPr/>
        </p:nvSpPr>
        <p:spPr>
          <a:xfrm>
            <a:off x="3635055" y="1543316"/>
            <a:ext cx="137795" cy="123888"/>
          </a:xfrm>
          <a:prstGeom prst="rect">
            <a:avLst/>
          </a:prstGeom>
          <a:noFill/>
          <a:ln>
            <a:solidFill>
              <a:srgbClr val="E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E09900"/>
              </a:solidFill>
            </a:endParaRPr>
          </a:p>
        </p:txBody>
      </p:sp>
      <p:sp>
        <p:nvSpPr>
          <p:cNvPr id="99" name="ZoneTexte 98">
            <a:extLst>
              <a:ext uri="{FF2B5EF4-FFF2-40B4-BE49-F238E27FC236}">
                <a16:creationId xmlns:a16="http://schemas.microsoft.com/office/drawing/2014/main" id="{DF187448-4AE4-8E5A-87FD-D4312F49FFD6}"/>
              </a:ext>
            </a:extLst>
          </p:cNvPr>
          <p:cNvSpPr txBox="1"/>
          <p:nvPr/>
        </p:nvSpPr>
        <p:spPr>
          <a:xfrm>
            <a:off x="151852" y="7601458"/>
            <a:ext cx="6682340" cy="507831"/>
          </a:xfrm>
          <a:prstGeom prst="rect">
            <a:avLst/>
          </a:prstGeom>
          <a:noFill/>
        </p:spPr>
        <p:txBody>
          <a:bodyPr wrap="square" rtlCol="0">
            <a:spAutoFit/>
          </a:bodyPr>
          <a:lstStyle/>
          <a:p>
            <a:r>
              <a:rPr lang="fr-FR" sz="900" b="1" dirty="0">
                <a:solidFill>
                  <a:srgbClr val="E09900"/>
                </a:solidFill>
                <a:latin typeface="+mj-lt"/>
              </a:rPr>
              <a:t>Délais de résultats</a:t>
            </a:r>
          </a:p>
          <a:p>
            <a:r>
              <a:rPr lang="fr-FR" sz="900" dirty="0">
                <a:latin typeface="+mj-lt"/>
              </a:rPr>
              <a:t>Remise des résultats par mail 5 jours ouvrés à réception du colis. </a:t>
            </a:r>
          </a:p>
          <a:p>
            <a:r>
              <a:rPr lang="fr-FR" sz="900" dirty="0">
                <a:latin typeface="+mj-lt"/>
              </a:rPr>
              <a:t>Les résultats seront transmis au référent technique IODOLAB ainsi qu’à l’apiculteur (bien remplir l’encart ci-dessus avec votre adresse mail). </a:t>
            </a:r>
          </a:p>
        </p:txBody>
      </p:sp>
      <p:pic>
        <p:nvPicPr>
          <p:cNvPr id="10" name="Graphique 9">
            <a:extLst>
              <a:ext uri="{FF2B5EF4-FFF2-40B4-BE49-F238E27FC236}">
                <a16:creationId xmlns:a16="http://schemas.microsoft.com/office/drawing/2014/main" id="{68A6A18E-BDA6-8AA6-4EEA-5A51C944E9E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84521" y="61059"/>
            <a:ext cx="1139902" cy="1033542"/>
          </a:xfrm>
          <a:prstGeom prst="rect">
            <a:avLst/>
          </a:prstGeom>
        </p:spPr>
      </p:pic>
      <p:sp>
        <p:nvSpPr>
          <p:cNvPr id="31" name="ZoneTexte 30">
            <a:extLst>
              <a:ext uri="{FF2B5EF4-FFF2-40B4-BE49-F238E27FC236}">
                <a16:creationId xmlns:a16="http://schemas.microsoft.com/office/drawing/2014/main" id="{33B72794-9C90-063F-FC93-96CE781D6901}"/>
              </a:ext>
            </a:extLst>
          </p:cNvPr>
          <p:cNvSpPr txBox="1"/>
          <p:nvPr/>
        </p:nvSpPr>
        <p:spPr>
          <a:xfrm>
            <a:off x="151852" y="4990506"/>
            <a:ext cx="6535542" cy="2539157"/>
          </a:xfrm>
          <a:prstGeom prst="rect">
            <a:avLst/>
          </a:prstGeom>
          <a:noFill/>
        </p:spPr>
        <p:txBody>
          <a:bodyPr wrap="square" rtlCol="0">
            <a:spAutoFit/>
          </a:bodyPr>
          <a:lstStyle/>
          <a:p>
            <a:pPr algn="just"/>
            <a:r>
              <a:rPr lang="fr-FR" sz="900" b="1" dirty="0">
                <a:solidFill>
                  <a:srgbClr val="E09900"/>
                </a:solidFill>
                <a:latin typeface="+mj-lt"/>
              </a:rPr>
              <a:t>Protocole de prélèvement :</a:t>
            </a:r>
            <a:endParaRPr lang="fr-FR" sz="900" b="1" u="sng" dirty="0">
              <a:latin typeface="+mj-lt"/>
            </a:endParaRPr>
          </a:p>
          <a:p>
            <a:pPr algn="just"/>
            <a:r>
              <a:rPr lang="fr-FR" sz="900" b="1" u="sng" dirty="0">
                <a:latin typeface="+mj-lt"/>
              </a:rPr>
              <a:t>Avant de prélever vos abeilles ; </a:t>
            </a:r>
          </a:p>
          <a:p>
            <a:pPr algn="just"/>
            <a:r>
              <a:rPr lang="fr-FR" sz="900" dirty="0">
                <a:latin typeface="+mj-lt"/>
              </a:rPr>
              <a:t>1 - Préparer le sachet retour : boite plastique + commémoratifs remplis à mettre dans la petite enveloppe blanche.</a:t>
            </a:r>
          </a:p>
          <a:p>
            <a:pPr algn="just"/>
            <a:r>
              <a:rPr lang="fr-FR" sz="900" dirty="0">
                <a:latin typeface="+mj-lt"/>
              </a:rPr>
              <a:t>2 - Ne prélever vos abeilles qu’en début de semaine, avant le mardi 9h pour un envoi immédiat par la poste avant la levée du courrier (différent en fonction des communes). </a:t>
            </a:r>
            <a:endParaRPr lang="fr-FR" sz="900" dirty="0">
              <a:highlight>
                <a:srgbClr val="FFFF00"/>
              </a:highlight>
              <a:latin typeface="+mj-lt"/>
            </a:endParaRPr>
          </a:p>
          <a:p>
            <a:pPr algn="just"/>
            <a:endParaRPr lang="fr-FR" sz="200" b="1" dirty="0">
              <a:latin typeface="+mj-lt"/>
            </a:endParaRPr>
          </a:p>
          <a:p>
            <a:pPr algn="just"/>
            <a:r>
              <a:rPr lang="fr-FR" sz="900" dirty="0">
                <a:effectLst/>
                <a:latin typeface="+mj-lt"/>
                <a:ea typeface="Calibri" panose="020F0502020204030204" pitchFamily="34" charset="0"/>
              </a:rPr>
              <a:t>2 méthodes pour prélever vos abeilles :</a:t>
            </a:r>
          </a:p>
          <a:p>
            <a:pPr algn="just"/>
            <a:r>
              <a:rPr lang="fr-FR" sz="900" b="1" dirty="0">
                <a:latin typeface="+mj-lt"/>
                <a:ea typeface="Calibri" panose="020F0502020204030204" pitchFamily="34" charset="0"/>
              </a:rPr>
              <a:t>A </a:t>
            </a:r>
            <a:r>
              <a:rPr lang="fr-FR" sz="900" dirty="0">
                <a:latin typeface="+mj-lt"/>
                <a:ea typeface="Calibri" panose="020F0502020204030204" pitchFamily="34" charset="0"/>
              </a:rPr>
              <a:t>: </a:t>
            </a:r>
            <a:r>
              <a:rPr lang="fr-FR" sz="900" dirty="0">
                <a:effectLst/>
                <a:latin typeface="+mj-lt"/>
                <a:ea typeface="Calibri" panose="020F0502020204030204" pitchFamily="34" charset="0"/>
              </a:rPr>
              <a:t>Extraire un cadre couvert d’abeilles d’une colonie suspecte, l’incliner et l’effleurer d’un geste rapide du haut vers le bas à l’aide du </a:t>
            </a:r>
            <a:r>
              <a:rPr lang="fr-FR" sz="900" b="1" dirty="0">
                <a:effectLst/>
                <a:latin typeface="+mj-lt"/>
                <a:ea typeface="Calibri" panose="020F0502020204030204" pitchFamily="34" charset="0"/>
              </a:rPr>
              <a:t>kit de prélèvement abeille </a:t>
            </a:r>
            <a:r>
              <a:rPr lang="fr-FR" sz="900" dirty="0">
                <a:effectLst/>
                <a:latin typeface="+mj-lt"/>
                <a:ea typeface="Calibri" panose="020F0502020204030204" pitchFamily="34" charset="0"/>
              </a:rPr>
              <a:t>fourni par vos référents. Les abeilles vont s’échapper du cadre et s’engouffrer dans le récipient qu’il faut immédiatement refermer. L’analyse nécessite un prélèvement de 30 à 50 abeilles minimum. </a:t>
            </a:r>
          </a:p>
          <a:p>
            <a:pPr algn="just"/>
            <a:r>
              <a:rPr lang="fr-FR" sz="900" b="1" dirty="0">
                <a:latin typeface="+mj-lt"/>
                <a:ea typeface="Calibri" panose="020F0502020204030204" pitchFamily="34" charset="0"/>
              </a:rPr>
              <a:t>B </a:t>
            </a:r>
            <a:r>
              <a:rPr lang="fr-FR" sz="900" dirty="0">
                <a:latin typeface="+mj-lt"/>
                <a:ea typeface="Calibri" panose="020F0502020204030204" pitchFamily="34" charset="0"/>
              </a:rPr>
              <a:t>: Si votre ruche est percée sur le haut, il vous suffit de poser le contenant plastique ouvert du </a:t>
            </a:r>
            <a:r>
              <a:rPr lang="fr-FR" sz="900" b="1" dirty="0">
                <a:latin typeface="+mj-lt"/>
                <a:ea typeface="Calibri" panose="020F0502020204030204" pitchFamily="34" charset="0"/>
              </a:rPr>
              <a:t>kit de prélèvement abeille</a:t>
            </a:r>
            <a:r>
              <a:rPr lang="fr-FR" sz="900" dirty="0">
                <a:latin typeface="+mj-lt"/>
                <a:ea typeface="Calibri" panose="020F0502020204030204" pitchFamily="34" charset="0"/>
              </a:rPr>
              <a:t>,</a:t>
            </a:r>
            <a:r>
              <a:rPr lang="fr-FR" sz="900" b="1" dirty="0">
                <a:latin typeface="+mj-lt"/>
                <a:ea typeface="Calibri" panose="020F0502020204030204" pitchFamily="34" charset="0"/>
              </a:rPr>
              <a:t> </a:t>
            </a:r>
            <a:r>
              <a:rPr lang="fr-FR" sz="900" dirty="0">
                <a:latin typeface="+mj-lt"/>
                <a:ea typeface="Calibri" panose="020F0502020204030204" pitchFamily="34" charset="0"/>
              </a:rPr>
              <a:t>posez-le simplement sur le trou et attendez que les abeilles montent dedans puis refermer le contenant.</a:t>
            </a:r>
          </a:p>
          <a:p>
            <a:pPr algn="just"/>
            <a:r>
              <a:rPr lang="fr-FR" sz="900" b="1" dirty="0">
                <a:latin typeface="+mj-lt"/>
                <a:ea typeface="Calibri" panose="020F0502020204030204" pitchFamily="34" charset="0"/>
              </a:rPr>
              <a:t>C </a:t>
            </a:r>
            <a:r>
              <a:rPr lang="fr-FR" sz="900" dirty="0">
                <a:latin typeface="+mj-lt"/>
                <a:ea typeface="Calibri" panose="020F0502020204030204" pitchFamily="34" charset="0"/>
              </a:rPr>
              <a:t>: Mettre un petit carré de sucre blanc dans la boite. </a:t>
            </a:r>
            <a:r>
              <a:rPr lang="fr-FR" sz="900" b="1" u="sng" dirty="0">
                <a:solidFill>
                  <a:srgbClr val="FF0000"/>
                </a:solidFill>
                <a:latin typeface="+mj-lt"/>
                <a:ea typeface="Calibri" panose="020F0502020204030204" pitchFamily="34" charset="0"/>
              </a:rPr>
              <a:t>Ne pas mettre de miel</a:t>
            </a:r>
            <a:r>
              <a:rPr lang="fr-FR" sz="900" dirty="0">
                <a:latin typeface="+mj-lt"/>
                <a:ea typeface="Calibri" panose="020F0502020204030204" pitchFamily="34" charset="0"/>
              </a:rPr>
              <a:t>. </a:t>
            </a:r>
          </a:p>
          <a:p>
            <a:pPr algn="just"/>
            <a:endParaRPr lang="fr-FR" sz="200" dirty="0">
              <a:effectLst/>
              <a:latin typeface="+mj-lt"/>
              <a:ea typeface="Calibri" panose="020F0502020204030204" pitchFamily="34" charset="0"/>
            </a:endParaRPr>
          </a:p>
          <a:p>
            <a:pPr algn="just"/>
            <a:r>
              <a:rPr lang="fr-FR" sz="900" b="1" u="sng" dirty="0">
                <a:effectLst/>
                <a:latin typeface="+mj-lt"/>
                <a:ea typeface="Calibri" panose="020F0502020204030204" pitchFamily="34" charset="0"/>
              </a:rPr>
              <a:t>Il est indispensable de ne prélever que des abeilles vivantes.﻿</a:t>
            </a:r>
          </a:p>
          <a:p>
            <a:pPr algn="just"/>
            <a:endParaRPr lang="fr-FR" sz="200" b="1" dirty="0">
              <a:effectLst/>
              <a:latin typeface="+mj-lt"/>
              <a:ea typeface="Calibri" panose="020F0502020204030204" pitchFamily="34" charset="0"/>
            </a:endParaRPr>
          </a:p>
          <a:p>
            <a:pPr algn="just"/>
            <a:r>
              <a:rPr lang="fr-FR" sz="900" dirty="0">
                <a:effectLst/>
                <a:latin typeface="+mj-lt"/>
                <a:ea typeface="Calibri" panose="020F0502020204030204" pitchFamily="34" charset="0"/>
              </a:rPr>
              <a:t>Remplir soigneusement le bon de commande (</a:t>
            </a:r>
            <a:r>
              <a:rPr lang="fr-FR" sz="900" b="1" dirty="0">
                <a:effectLst/>
                <a:latin typeface="+mj-lt"/>
                <a:ea typeface="Calibri" panose="020F0502020204030204" pitchFamily="34" charset="0"/>
              </a:rPr>
              <a:t>recto verso</a:t>
            </a:r>
            <a:r>
              <a:rPr lang="fr-FR" sz="900" dirty="0">
                <a:effectLst/>
                <a:latin typeface="+mj-lt"/>
                <a:ea typeface="Calibri" panose="020F0502020204030204" pitchFamily="34" charset="0"/>
              </a:rPr>
              <a:t>) et ne pas oublier de reporter l’élément d’identification choisi par l’apiculteur sur le pot.</a:t>
            </a:r>
          </a:p>
          <a:p>
            <a:pPr algn="just"/>
            <a:r>
              <a:rPr lang="fr-FR" sz="900" b="1" dirty="0">
                <a:effectLst/>
                <a:latin typeface="+mj-lt"/>
                <a:ea typeface="Calibri" panose="020F0502020204030204" pitchFamily="34" charset="0"/>
              </a:rPr>
              <a:t>Expédier </a:t>
            </a:r>
            <a:r>
              <a:rPr lang="fr-FR" sz="900" b="1" u="sng" dirty="0">
                <a:solidFill>
                  <a:srgbClr val="FF0000"/>
                </a:solidFill>
                <a:highlight>
                  <a:srgbClr val="FFFF00"/>
                </a:highlight>
                <a:latin typeface="+mj-lt"/>
              </a:rPr>
              <a:t>en début de semaine (mardi 11h dernier délais)</a:t>
            </a:r>
            <a:r>
              <a:rPr lang="fr-FR" sz="900" dirty="0">
                <a:solidFill>
                  <a:srgbClr val="FF0000"/>
                </a:solidFill>
                <a:effectLst/>
                <a:latin typeface="+mj-lt"/>
                <a:ea typeface="Calibri" panose="020F0502020204030204" pitchFamily="34" charset="0"/>
              </a:rPr>
              <a:t> </a:t>
            </a:r>
            <a:r>
              <a:rPr lang="fr-FR" sz="900" dirty="0">
                <a:effectLst/>
                <a:latin typeface="+mj-lt"/>
                <a:ea typeface="Calibri" panose="020F0502020204030204" pitchFamily="34" charset="0"/>
              </a:rPr>
              <a:t>le ou les prélèvements accompagnés de leur fiche individuelle dans </a:t>
            </a:r>
            <a:r>
              <a:rPr lang="fr-FR" sz="900" dirty="0">
                <a:effectLst/>
                <a:highlight>
                  <a:srgbClr val="FFFF00"/>
                </a:highlight>
                <a:latin typeface="+mj-lt"/>
                <a:ea typeface="Calibri" panose="020F0502020204030204" pitchFamily="34" charset="0"/>
              </a:rPr>
              <a:t>l’enveloppe déjà affranchie.</a:t>
            </a:r>
            <a:endParaRPr lang="fr-FR" sz="900" u="sng" dirty="0">
              <a:effectLst/>
              <a:highlight>
                <a:srgbClr val="FFFF00"/>
              </a:highlight>
              <a:latin typeface="+mj-lt"/>
              <a:ea typeface="Calibri" panose="020F0502020204030204" pitchFamily="34" charset="0"/>
            </a:endParaRPr>
          </a:p>
        </p:txBody>
      </p:sp>
      <p:sp>
        <p:nvSpPr>
          <p:cNvPr id="3" name="ZoneTexte 2">
            <a:extLst>
              <a:ext uri="{FF2B5EF4-FFF2-40B4-BE49-F238E27FC236}">
                <a16:creationId xmlns:a16="http://schemas.microsoft.com/office/drawing/2014/main" id="{878A0639-0B8A-ED2E-4D8F-5ED41136FF5A}"/>
              </a:ext>
            </a:extLst>
          </p:cNvPr>
          <p:cNvSpPr txBox="1"/>
          <p:nvPr/>
        </p:nvSpPr>
        <p:spPr>
          <a:xfrm>
            <a:off x="4122020" y="9145860"/>
            <a:ext cx="798617" cy="261610"/>
          </a:xfrm>
          <a:prstGeom prst="rect">
            <a:avLst/>
          </a:prstGeom>
          <a:noFill/>
        </p:spPr>
        <p:txBody>
          <a:bodyPr wrap="none" rtlCol="0">
            <a:spAutoFit/>
          </a:bodyPr>
          <a:lstStyle/>
          <a:p>
            <a:r>
              <a:rPr lang="fr-FR" sz="1100" dirty="0"/>
              <a:t>Signature :</a:t>
            </a:r>
            <a:endParaRPr lang="en-US" sz="1100" dirty="0"/>
          </a:p>
        </p:txBody>
      </p:sp>
      <p:sp>
        <p:nvSpPr>
          <p:cNvPr id="9" name="ZoneTexte 8">
            <a:extLst>
              <a:ext uri="{FF2B5EF4-FFF2-40B4-BE49-F238E27FC236}">
                <a16:creationId xmlns:a16="http://schemas.microsoft.com/office/drawing/2014/main" id="{D7164B75-DA10-5701-F70D-19B905CF7ABC}"/>
              </a:ext>
            </a:extLst>
          </p:cNvPr>
          <p:cNvSpPr txBox="1"/>
          <p:nvPr/>
        </p:nvSpPr>
        <p:spPr>
          <a:xfrm>
            <a:off x="569443" y="9145860"/>
            <a:ext cx="526106" cy="261610"/>
          </a:xfrm>
          <a:prstGeom prst="rect">
            <a:avLst/>
          </a:prstGeom>
          <a:noFill/>
        </p:spPr>
        <p:txBody>
          <a:bodyPr wrap="none" rtlCol="0">
            <a:spAutoFit/>
          </a:bodyPr>
          <a:lstStyle/>
          <a:p>
            <a:r>
              <a:rPr lang="fr-FR" sz="1100" dirty="0"/>
              <a:t>Date :</a:t>
            </a:r>
            <a:endParaRPr lang="en-US" sz="1100" dirty="0"/>
          </a:p>
        </p:txBody>
      </p:sp>
      <p:sp>
        <p:nvSpPr>
          <p:cNvPr id="11" name="Espace réservé du pied de page 65">
            <a:extLst>
              <a:ext uri="{FF2B5EF4-FFF2-40B4-BE49-F238E27FC236}">
                <a16:creationId xmlns:a16="http://schemas.microsoft.com/office/drawing/2014/main" id="{D30446C2-19D8-C998-F184-F76B285D7E51}"/>
              </a:ext>
            </a:extLst>
          </p:cNvPr>
          <p:cNvSpPr txBox="1">
            <a:spLocks/>
          </p:cNvSpPr>
          <p:nvPr/>
        </p:nvSpPr>
        <p:spPr>
          <a:xfrm>
            <a:off x="429895" y="9429133"/>
            <a:ext cx="5998209" cy="33255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sz="800" dirty="0">
                <a:solidFill>
                  <a:schemeClr val="bg2">
                    <a:lumMod val="50000"/>
                  </a:schemeClr>
                </a:solidFill>
              </a:rPr>
              <a:t>IODOLAB SASU Société par actions simplifiée à associé unique. 3 Rte des Pierres Blanches, 69290 Grézieu-la-Varenne. France</a:t>
            </a:r>
          </a:p>
          <a:p>
            <a:pPr algn="ctr"/>
            <a:r>
              <a:rPr lang="fr-FR" sz="800" dirty="0">
                <a:solidFill>
                  <a:schemeClr val="bg2">
                    <a:lumMod val="50000"/>
                  </a:schemeClr>
                </a:solidFill>
              </a:rPr>
              <a:t>SIRET : 450 647 813 00036 | TVA </a:t>
            </a:r>
            <a:r>
              <a:rPr lang="fr-FR" sz="800" dirty="0" err="1">
                <a:solidFill>
                  <a:schemeClr val="bg2">
                    <a:lumMod val="50000"/>
                  </a:schemeClr>
                </a:solidFill>
              </a:rPr>
              <a:t>intraCEE</a:t>
            </a:r>
            <a:r>
              <a:rPr lang="fr-FR" sz="800" dirty="0">
                <a:solidFill>
                  <a:schemeClr val="bg2">
                    <a:lumMod val="50000"/>
                  </a:schemeClr>
                </a:solidFill>
              </a:rPr>
              <a:t> : FR34450647813 | tel : 04 78 57 66 09 | email : contact@iodolab.com</a:t>
            </a:r>
          </a:p>
        </p:txBody>
      </p:sp>
    </p:spTree>
    <p:extLst>
      <p:ext uri="{BB962C8B-B14F-4D97-AF65-F5344CB8AC3E}">
        <p14:creationId xmlns:p14="http://schemas.microsoft.com/office/powerpoint/2010/main" val="1364236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411FCDBF-694B-69E1-7AE2-9F651139BF31}"/>
              </a:ext>
            </a:extLst>
          </p:cNvPr>
          <p:cNvSpPr txBox="1"/>
          <p:nvPr/>
        </p:nvSpPr>
        <p:spPr>
          <a:xfrm>
            <a:off x="416651" y="756538"/>
            <a:ext cx="5803991" cy="400110"/>
          </a:xfrm>
          <a:prstGeom prst="rect">
            <a:avLst/>
          </a:prstGeom>
          <a:noFill/>
        </p:spPr>
        <p:txBody>
          <a:bodyPr wrap="square">
            <a:spAutoFit/>
          </a:bodyPr>
          <a:lstStyle/>
          <a:p>
            <a:r>
              <a:rPr lang="fr-FR" sz="1000" b="1" dirty="0">
                <a:solidFill>
                  <a:srgbClr val="E09900"/>
                </a:solidFill>
                <a:effectLst/>
                <a:latin typeface="+mj-lt"/>
                <a:ea typeface="Calibri" panose="020F0502020204030204" pitchFamily="34" charset="0"/>
              </a:rPr>
              <a:t>N° ou nom d’identification de la colonie </a:t>
            </a:r>
            <a:r>
              <a:rPr lang="fr-FR" sz="1000" dirty="0">
                <a:solidFill>
                  <a:srgbClr val="E09900"/>
                </a:solidFill>
                <a:effectLst/>
                <a:latin typeface="+mj-lt"/>
                <a:ea typeface="Calibri" panose="020F0502020204030204" pitchFamily="34" charset="0"/>
              </a:rPr>
              <a:t>:…………………………………………………………………………………………………………...</a:t>
            </a:r>
          </a:p>
          <a:p>
            <a:r>
              <a:rPr lang="fr-FR" sz="1000" dirty="0">
                <a:solidFill>
                  <a:srgbClr val="E09900"/>
                </a:solidFill>
                <a:effectLst/>
                <a:latin typeface="+mj-lt"/>
                <a:ea typeface="Calibri" panose="020F0502020204030204" pitchFamily="34" charset="0"/>
              </a:rPr>
              <a:t>(reporté sur le prélèvement correspondant)</a:t>
            </a:r>
          </a:p>
        </p:txBody>
      </p:sp>
      <p:sp>
        <p:nvSpPr>
          <p:cNvPr id="22" name="ZoneTexte 21">
            <a:extLst>
              <a:ext uri="{FF2B5EF4-FFF2-40B4-BE49-F238E27FC236}">
                <a16:creationId xmlns:a16="http://schemas.microsoft.com/office/drawing/2014/main" id="{1332A142-F6F6-6A45-45BE-A21C3C2E624C}"/>
              </a:ext>
            </a:extLst>
          </p:cNvPr>
          <p:cNvSpPr txBox="1"/>
          <p:nvPr/>
        </p:nvSpPr>
        <p:spPr>
          <a:xfrm>
            <a:off x="416651" y="1151185"/>
            <a:ext cx="5976529" cy="8679299"/>
          </a:xfrm>
          <a:prstGeom prst="rect">
            <a:avLst/>
          </a:prstGeom>
          <a:noFill/>
        </p:spPr>
        <p:txBody>
          <a:bodyPr wrap="square">
            <a:spAutoFit/>
          </a:bodyPr>
          <a:lstStyle/>
          <a:p>
            <a:r>
              <a:rPr lang="fr-FR" sz="900" kern="100" dirty="0">
                <a:effectLst/>
                <a:ea typeface="Calibri" panose="020F0502020204030204" pitchFamily="34" charset="0"/>
                <a:cs typeface="Times New Roman (Corps CS)"/>
              </a:rPr>
              <a:t>Nombre de colonies en production :</a:t>
            </a:r>
          </a:p>
          <a:p>
            <a:r>
              <a:rPr lang="fr-FR" sz="900" kern="100" dirty="0">
                <a:effectLst/>
                <a:ea typeface="Calibri" panose="020F0502020204030204" pitchFamily="34" charset="0"/>
                <a:cs typeface="Times New Roman (Corps CS)"/>
              </a:rPr>
              <a:t>Nombre de colonies en élevage :</a:t>
            </a:r>
          </a:p>
          <a:p>
            <a:r>
              <a:rPr lang="fr-FR" sz="900" kern="100" dirty="0">
                <a:effectLst/>
                <a:ea typeface="Calibri" panose="020F0502020204030204" pitchFamily="34" charset="0"/>
                <a:cs typeface="Times New Roman (Corps CS)"/>
              </a:rPr>
              <a:t> </a:t>
            </a:r>
          </a:p>
          <a:p>
            <a:r>
              <a:rPr lang="fr-FR" sz="900" kern="100" dirty="0">
                <a:effectLst/>
                <a:ea typeface="Calibri" panose="020F0502020204030204" pitchFamily="34" charset="0"/>
                <a:cs typeface="Times New Roman (Corps CS)"/>
              </a:rPr>
              <a:t>Races présentes sur le ou les ruchers :</a:t>
            </a: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 </a:t>
            </a:r>
          </a:p>
          <a:p>
            <a:r>
              <a:rPr lang="fr-FR" sz="900" kern="100" dirty="0">
                <a:effectLst/>
                <a:ea typeface="Calibri" panose="020F0502020204030204" pitchFamily="34" charset="0"/>
                <a:cs typeface="Times New Roman (Corps CS)"/>
              </a:rPr>
              <a:t>Types  de ruches présentes :</a:t>
            </a:r>
          </a:p>
          <a:p>
            <a:r>
              <a:rPr lang="fr-FR" sz="900" kern="100" dirty="0">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a:t>
            </a:r>
          </a:p>
          <a:p>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Pratique de transhumance (préciser quelles espèces botaniques) :</a:t>
            </a: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a:t>
            </a:r>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t>
            </a:r>
          </a:p>
          <a:p>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Existe-t-il dans votre voisinage des zones d’arboriculture fruitière, de grandes cultures, de vignes ?</a:t>
            </a:r>
          </a:p>
          <a:p>
            <a:r>
              <a:rPr lang="fr-FR" sz="900" kern="100" dirty="0">
                <a:effectLst/>
                <a:ea typeface="Calibri" panose="020F0502020204030204" pitchFamily="34" charset="0"/>
                <a:cs typeface="Times New Roman (Corps CS)"/>
              </a:rPr>
              <a:t>………………………………………………………………………………………………………………………………………………………………………………………………</a:t>
            </a:r>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 </a:t>
            </a:r>
          </a:p>
          <a:p>
            <a:r>
              <a:rPr lang="fr-FR" sz="900" kern="100" dirty="0">
                <a:effectLst/>
                <a:ea typeface="Calibri" panose="020F0502020204030204" pitchFamily="34" charset="0"/>
                <a:cs typeface="Times New Roman (Corps CS)"/>
              </a:rPr>
              <a:t>Protocole détaillé de gestion de Varroa </a:t>
            </a:r>
            <a:r>
              <a:rPr lang="fr-FR" sz="900" kern="100" dirty="0" err="1">
                <a:effectLst/>
                <a:ea typeface="Calibri" panose="020F0502020204030204" pitchFamily="34" charset="0"/>
                <a:cs typeface="Times New Roman (Corps CS)"/>
              </a:rPr>
              <a:t>destructor</a:t>
            </a:r>
            <a:r>
              <a:rPr lang="fr-FR" sz="900" kern="100" dirty="0">
                <a:ea typeface="Calibri" panose="020F0502020204030204" pitchFamily="34" charset="0"/>
                <a:cs typeface="Times New Roman (Corps CS)"/>
              </a:rPr>
              <a:t> :</a:t>
            </a:r>
            <a:r>
              <a:rPr lang="fr-FR" sz="900" kern="100" dirty="0">
                <a:effectLst/>
                <a:ea typeface="Calibri" panose="020F0502020204030204" pitchFamily="34" charset="0"/>
                <a:cs typeface="Times New Roman (Corps CS)"/>
              </a:rPr>
              <a:t> </a:t>
            </a:r>
          </a:p>
          <a:p>
            <a:r>
              <a:rPr lang="fr-FR" sz="900" kern="100" dirty="0">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a:t>
            </a:r>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 </a:t>
            </a:r>
          </a:p>
          <a:p>
            <a:r>
              <a:rPr lang="fr-FR" sz="900" kern="100" dirty="0">
                <a:effectLst/>
                <a:ea typeface="Calibri" panose="020F0502020204030204" pitchFamily="34" charset="0"/>
                <a:cs typeface="Times New Roman (Corps CS)"/>
              </a:rPr>
              <a:t>Avez-vous l’occasion de cohabiter avec des abeilles appartenant à d’autres ruchers ?</a:t>
            </a: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 </a:t>
            </a:r>
          </a:p>
          <a:p>
            <a:r>
              <a:rPr lang="fr-FR" sz="900" kern="100" dirty="0">
                <a:effectLst/>
                <a:ea typeface="Calibri" panose="020F0502020204030204" pitchFamily="34" charset="0"/>
                <a:cs typeface="Times New Roman (Corps CS)"/>
              </a:rPr>
              <a:t>% mortalités hivernales :</a:t>
            </a:r>
          </a:p>
          <a:p>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 mortalités sur le reste de l’année :</a:t>
            </a:r>
          </a:p>
          <a:p>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Ces diverses mortalités se reproduisent-elles chaque année ? Comment les gérez-vous ?</a:t>
            </a:r>
          </a:p>
          <a:p>
            <a:r>
              <a:rPr lang="fr-FR" sz="900" kern="100" dirty="0">
                <a:effectLst/>
                <a:ea typeface="Calibri" panose="020F0502020204030204" pitchFamily="34" charset="0"/>
                <a:cs typeface="Times New Roman (Corps CS)"/>
              </a:rPr>
              <a:t>………………………………………………………………………………………………………………………………………………………………………………………………</a:t>
            </a:r>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a:t>
            </a:r>
          </a:p>
          <a:p>
            <a:endParaRPr lang="fr-FR" sz="900" kern="100" dirty="0">
              <a:effectLst/>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Achats réguliers de reines :      Oui           Non</a:t>
            </a:r>
          </a:p>
          <a:p>
            <a:r>
              <a:rPr lang="fr-FR" sz="900" kern="100" dirty="0">
                <a:ea typeface="Calibri" panose="020F0502020204030204" pitchFamily="34" charset="0"/>
                <a:cs typeface="Times New Roman (Corps CS)"/>
              </a:rPr>
              <a:t>Si oui, combien ?</a:t>
            </a:r>
          </a:p>
          <a:p>
            <a:endParaRPr lang="fr-FR" sz="900" kern="100" dirty="0">
              <a:effectLst/>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Achat régulier d’essaims :	 Oui	 Non</a:t>
            </a:r>
          </a:p>
          <a:p>
            <a:r>
              <a:rPr lang="fr-FR" sz="900" kern="100" dirty="0">
                <a:effectLst/>
                <a:ea typeface="Calibri" panose="020F0502020204030204" pitchFamily="34" charset="0"/>
                <a:cs typeface="Times New Roman (Corps CS)"/>
              </a:rPr>
              <a:t>Si oui, combien ?</a:t>
            </a:r>
          </a:p>
          <a:p>
            <a:endParaRPr lang="fr-FR" sz="900" kern="100" dirty="0">
              <a:effectLst/>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Distribution de compléments en sucres :     Oui 	 Non </a:t>
            </a:r>
          </a:p>
          <a:p>
            <a:r>
              <a:rPr lang="fr-FR" sz="900" kern="100" dirty="0">
                <a:effectLst/>
                <a:ea typeface="Calibri" panose="020F0502020204030204" pitchFamily="34" charset="0"/>
                <a:cs typeface="Times New Roman (Corps CS)"/>
              </a:rPr>
              <a:t>Nature : …………………………………………………………………………………………………………………………………………………………………………………</a:t>
            </a:r>
          </a:p>
          <a:p>
            <a:r>
              <a:rPr lang="fr-FR" sz="900" kern="100" dirty="0">
                <a:effectLst/>
                <a:ea typeface="Calibri" panose="020F0502020204030204" pitchFamily="34" charset="0"/>
                <a:cs typeface="Times New Roman (Corps CS)"/>
              </a:rPr>
              <a:t>Modalités de distribution (quantité/ruche, nombre de passages, concentration en sucre, périodes de distribution) : ……………………………………………………………………………………………………………………………………………………………………………………………… </a:t>
            </a:r>
          </a:p>
          <a:p>
            <a:r>
              <a:rPr lang="fr-FR" sz="900" kern="100" dirty="0">
                <a:effectLst/>
                <a:ea typeface="Calibri" panose="020F0502020204030204" pitchFamily="34" charset="0"/>
                <a:cs typeface="Times New Roman (Corps CS)"/>
              </a:rPr>
              <a:t>……………………………………………………………………………………………………………………………………………………………………………………………… </a:t>
            </a:r>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 </a:t>
            </a:r>
          </a:p>
          <a:p>
            <a:r>
              <a:rPr lang="fr-FR" sz="900" kern="100" dirty="0">
                <a:effectLst/>
                <a:ea typeface="Calibri" panose="020F0502020204030204" pitchFamily="34" charset="0"/>
                <a:cs typeface="Times New Roman (Corps CS)"/>
              </a:rPr>
              <a:t> </a:t>
            </a:r>
          </a:p>
          <a:p>
            <a:r>
              <a:rPr lang="fr-FR" sz="900" kern="100" dirty="0">
                <a:effectLst/>
                <a:ea typeface="Calibri" panose="020F0502020204030204" pitchFamily="34" charset="0"/>
                <a:cs typeface="Times New Roman (Corps CS)"/>
              </a:rPr>
              <a:t>Distribution de compléments en protéines : Oui	</a:t>
            </a:r>
            <a:r>
              <a:rPr lang="fr-FR" sz="900" kern="100" dirty="0">
                <a:ea typeface="Calibri" panose="020F0502020204030204" pitchFamily="34" charset="0"/>
                <a:cs typeface="Times New Roman (Corps CS)"/>
              </a:rPr>
              <a:t>  </a:t>
            </a:r>
            <a:r>
              <a:rPr lang="fr-FR" sz="900" kern="100" dirty="0">
                <a:effectLst/>
                <a:ea typeface="Calibri" panose="020F0502020204030204" pitchFamily="34" charset="0"/>
                <a:cs typeface="Times New Roman (Corps CS)"/>
              </a:rPr>
              <a:t>Non</a:t>
            </a:r>
          </a:p>
          <a:p>
            <a:r>
              <a:rPr lang="fr-FR" sz="900" kern="100" dirty="0">
                <a:effectLst/>
                <a:ea typeface="Calibri" panose="020F0502020204030204" pitchFamily="34" charset="0"/>
                <a:cs typeface="Times New Roman (Corps CS)"/>
              </a:rPr>
              <a:t>Nature : …………………………………………………………………………………………………………………………………………………………………………………</a:t>
            </a:r>
          </a:p>
          <a:p>
            <a:r>
              <a:rPr lang="fr-FR" sz="900" kern="100" dirty="0">
                <a:effectLst/>
                <a:ea typeface="Calibri" panose="020F0502020204030204" pitchFamily="34" charset="0"/>
                <a:cs typeface="Times New Roman (Corps CS)"/>
              </a:rPr>
              <a:t>Modalités de distribution (quantité/ruche, nombre de passages, concentration en sucre, périodes de distribution) : ……………………………………………………………………………………………………………………………………………………………………………………………… </a:t>
            </a:r>
          </a:p>
          <a:p>
            <a:r>
              <a:rPr lang="fr-FR" sz="900" kern="100" dirty="0">
                <a:effectLst/>
                <a:ea typeface="Calibri" panose="020F0502020204030204" pitchFamily="34" charset="0"/>
                <a:cs typeface="Times New Roman (Corps CS)"/>
              </a:rPr>
              <a:t>………………………………………………………………………………………………………………………………………………………………………………………………</a:t>
            </a:r>
          </a:p>
          <a:p>
            <a:endParaRPr lang="fr-FR" sz="900" kern="100" dirty="0">
              <a:ea typeface="Calibri" panose="020F0502020204030204" pitchFamily="34" charset="0"/>
              <a:cs typeface="Times New Roman (Corps CS)"/>
            </a:endParaRPr>
          </a:p>
          <a:p>
            <a:r>
              <a:rPr lang="fr-FR" sz="900" kern="100" dirty="0">
                <a:effectLst/>
                <a:ea typeface="Calibri" panose="020F0502020204030204" pitchFamily="34" charset="0"/>
                <a:cs typeface="Times New Roman (Corps CS)"/>
              </a:rPr>
              <a:t>Autres questions selon vos besoins :</a:t>
            </a:r>
          </a:p>
          <a:p>
            <a:r>
              <a:rPr lang="fr-FR" sz="900" kern="100" dirty="0">
                <a:effectLst/>
                <a:ea typeface="Calibri" panose="020F0502020204030204" pitchFamily="34" charset="0"/>
                <a:cs typeface="Times New Roman (Corps CS)"/>
              </a:rPr>
              <a:t>………………………………………………………………………………………………………………………………………………………………………………………………</a:t>
            </a:r>
          </a:p>
          <a:p>
            <a:r>
              <a:rPr lang="fr-FR" sz="900" kern="100" dirty="0">
                <a:effectLst/>
                <a:ea typeface="Calibri" panose="020F0502020204030204" pitchFamily="34" charset="0"/>
                <a:cs typeface="Times New Roman (Corps CS)"/>
              </a:rPr>
              <a:t>……………………………………………………………………………………………………………………………………………………………………………………………… </a:t>
            </a:r>
          </a:p>
          <a:p>
            <a:r>
              <a:rPr lang="fr-FR" sz="900" kern="100" dirty="0">
                <a:effectLst/>
                <a:ea typeface="Calibri" panose="020F0502020204030204" pitchFamily="34" charset="0"/>
                <a:cs typeface="Times New Roman (Corps CS)"/>
              </a:rPr>
              <a:t>……………………………………………………………………………………………………………………………………………………………………………………………… </a:t>
            </a:r>
            <a:endParaRPr lang="fr-FR" sz="900" kern="100" dirty="0">
              <a:ea typeface="Calibri" panose="020F0502020204030204" pitchFamily="34" charset="0"/>
              <a:cs typeface="Times New Roman (Corps CS)"/>
            </a:endParaRPr>
          </a:p>
        </p:txBody>
      </p:sp>
      <p:sp>
        <p:nvSpPr>
          <p:cNvPr id="33" name="Rectangle : coins arrondis 32">
            <a:extLst>
              <a:ext uri="{FF2B5EF4-FFF2-40B4-BE49-F238E27FC236}">
                <a16:creationId xmlns:a16="http://schemas.microsoft.com/office/drawing/2014/main" id="{9773DD6F-DC0E-FD0A-F1F2-25A2A784A4F7}"/>
              </a:ext>
            </a:extLst>
          </p:cNvPr>
          <p:cNvSpPr/>
          <p:nvPr/>
        </p:nvSpPr>
        <p:spPr>
          <a:xfrm>
            <a:off x="253908" y="664216"/>
            <a:ext cx="6352631" cy="9113474"/>
          </a:xfrm>
          <a:prstGeom prst="roundRect">
            <a:avLst>
              <a:gd name="adj" fmla="val 4839"/>
            </a:avLst>
          </a:prstGeom>
          <a:noFill/>
          <a:ln>
            <a:solidFill>
              <a:srgbClr val="E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 name="ZoneTexte 1">
            <a:extLst>
              <a:ext uri="{FF2B5EF4-FFF2-40B4-BE49-F238E27FC236}">
                <a16:creationId xmlns:a16="http://schemas.microsoft.com/office/drawing/2014/main" id="{ABA330D5-770C-27B0-12F3-2921AE7A0B28}"/>
              </a:ext>
            </a:extLst>
          </p:cNvPr>
          <p:cNvSpPr txBox="1"/>
          <p:nvPr/>
        </p:nvSpPr>
        <p:spPr>
          <a:xfrm>
            <a:off x="253908" y="101666"/>
            <a:ext cx="6416039" cy="523220"/>
          </a:xfrm>
          <a:prstGeom prst="rect">
            <a:avLst/>
          </a:prstGeom>
          <a:noFill/>
        </p:spPr>
        <p:txBody>
          <a:bodyPr wrap="square" rtlCol="0">
            <a:spAutoFit/>
          </a:bodyPr>
          <a:lstStyle/>
          <a:p>
            <a:pPr marL="0" marR="0">
              <a:spcBef>
                <a:spcPts val="0"/>
              </a:spcBef>
              <a:spcAft>
                <a:spcPts val="0"/>
              </a:spcAft>
            </a:pPr>
            <a:r>
              <a:rPr lang="en-US" sz="1400" b="1" dirty="0">
                <a:latin typeface="+mj-lt"/>
                <a:ea typeface="Times New Roman" panose="02020603050405020304" pitchFamily="18" charset="0"/>
                <a:cs typeface="Aptos" panose="020B0004020202020204" pitchFamily="34" charset="0"/>
              </a:rPr>
              <a:t>Merci de </a:t>
            </a:r>
            <a:r>
              <a:rPr lang="en-US" sz="1400" b="1" dirty="0" err="1">
                <a:latin typeface="+mj-lt"/>
                <a:ea typeface="Times New Roman" panose="02020603050405020304" pitchFamily="18" charset="0"/>
                <a:cs typeface="Aptos" panose="020B0004020202020204" pitchFamily="34" charset="0"/>
              </a:rPr>
              <a:t>r</a:t>
            </a:r>
            <a:r>
              <a:rPr lang="en-US" sz="1400" b="1" dirty="0" err="1">
                <a:effectLst/>
                <a:latin typeface="+mj-lt"/>
                <a:ea typeface="Times New Roman" panose="02020603050405020304" pitchFamily="18" charset="0"/>
                <a:cs typeface="Aptos" panose="020B0004020202020204" pitchFamily="34" charset="0"/>
              </a:rPr>
              <a:t>emplir</a:t>
            </a:r>
            <a:r>
              <a:rPr lang="en-US" sz="1400" b="1" dirty="0">
                <a:effectLst/>
                <a:latin typeface="+mj-lt"/>
                <a:ea typeface="Times New Roman" panose="02020603050405020304" pitchFamily="18" charset="0"/>
                <a:cs typeface="Aptos" panose="020B0004020202020204" pitchFamily="34" charset="0"/>
              </a:rPr>
              <a:t> avec </a:t>
            </a:r>
            <a:r>
              <a:rPr lang="en-US" sz="1400" b="1" dirty="0" err="1">
                <a:effectLst/>
                <a:latin typeface="+mj-lt"/>
                <a:ea typeface="Times New Roman" panose="02020603050405020304" pitchFamily="18" charset="0"/>
                <a:cs typeface="Aptos" panose="020B0004020202020204" pitchFamily="34" charset="0"/>
              </a:rPr>
              <a:t>soins</a:t>
            </a:r>
            <a:r>
              <a:rPr lang="en-US" sz="1400" b="1" dirty="0">
                <a:effectLst/>
                <a:latin typeface="+mj-lt"/>
                <a:ea typeface="Times New Roman" panose="02020603050405020304" pitchFamily="18" charset="0"/>
                <a:cs typeface="Aptos" panose="020B0004020202020204" pitchFamily="34" charset="0"/>
              </a:rPr>
              <a:t> </a:t>
            </a:r>
            <a:r>
              <a:rPr lang="en-US" sz="1400" b="1" dirty="0" err="1">
                <a:effectLst/>
                <a:latin typeface="+mj-lt"/>
                <a:ea typeface="Times New Roman" panose="02020603050405020304" pitchFamily="18" charset="0"/>
                <a:cs typeface="Aptos" panose="020B0004020202020204" pitchFamily="34" charset="0"/>
              </a:rPr>
              <a:t>ce</a:t>
            </a:r>
            <a:r>
              <a:rPr lang="en-US" sz="1400" b="1" dirty="0">
                <a:effectLst/>
                <a:latin typeface="+mj-lt"/>
                <a:ea typeface="Times New Roman" panose="02020603050405020304" pitchFamily="18" charset="0"/>
                <a:cs typeface="Aptos" panose="020B0004020202020204" pitchFamily="34" charset="0"/>
              </a:rPr>
              <a:t> document </a:t>
            </a:r>
            <a:r>
              <a:rPr lang="en-US" sz="1400" b="1" dirty="0" err="1">
                <a:effectLst/>
                <a:latin typeface="+mj-lt"/>
                <a:ea typeface="Times New Roman" panose="02020603050405020304" pitchFamily="18" charset="0"/>
                <a:cs typeface="Aptos" panose="020B0004020202020204" pitchFamily="34" charset="0"/>
              </a:rPr>
              <a:t>dont</a:t>
            </a:r>
            <a:r>
              <a:rPr lang="en-US" sz="1400" b="1" dirty="0">
                <a:effectLst/>
                <a:latin typeface="+mj-lt"/>
                <a:ea typeface="Times New Roman" panose="02020603050405020304" pitchFamily="18" charset="0"/>
                <a:cs typeface="Aptos" panose="020B0004020202020204" pitchFamily="34" charset="0"/>
              </a:rPr>
              <a:t> le </a:t>
            </a:r>
            <a:r>
              <a:rPr lang="en-US" sz="1400" b="1" dirty="0" err="1">
                <a:effectLst/>
                <a:latin typeface="+mj-lt"/>
                <a:ea typeface="Times New Roman" panose="02020603050405020304" pitchFamily="18" charset="0"/>
                <a:cs typeface="Aptos" panose="020B0004020202020204" pitchFamily="34" charset="0"/>
              </a:rPr>
              <a:t>contenu</a:t>
            </a:r>
            <a:r>
              <a:rPr lang="en-US" sz="1400" b="1" dirty="0">
                <a:effectLst/>
                <a:latin typeface="+mj-lt"/>
                <a:ea typeface="Times New Roman" panose="02020603050405020304" pitchFamily="18" charset="0"/>
                <a:cs typeface="Aptos" panose="020B0004020202020204" pitchFamily="34" charset="0"/>
              </a:rPr>
              <a:t> </a:t>
            </a:r>
            <a:r>
              <a:rPr lang="en-US" sz="1400" b="1" dirty="0" err="1">
                <a:effectLst/>
                <a:latin typeface="+mj-lt"/>
                <a:ea typeface="Times New Roman" panose="02020603050405020304" pitchFamily="18" charset="0"/>
                <a:cs typeface="Aptos" panose="020B0004020202020204" pitchFamily="34" charset="0"/>
              </a:rPr>
              <a:t>est</a:t>
            </a:r>
            <a:r>
              <a:rPr lang="en-US" sz="1400" b="1" dirty="0">
                <a:effectLst/>
                <a:latin typeface="+mj-lt"/>
                <a:ea typeface="Times New Roman" panose="02020603050405020304" pitchFamily="18" charset="0"/>
                <a:cs typeface="Aptos" panose="020B0004020202020204" pitchFamily="34" charset="0"/>
              </a:rPr>
              <a:t> indispensable à la </a:t>
            </a:r>
            <a:r>
              <a:rPr lang="en-US" sz="1400" b="1" dirty="0" err="1">
                <a:effectLst/>
                <a:latin typeface="+mj-lt"/>
                <a:ea typeface="Times New Roman" panose="02020603050405020304" pitchFamily="18" charset="0"/>
                <a:cs typeface="Aptos" panose="020B0004020202020204" pitchFamily="34" charset="0"/>
              </a:rPr>
              <a:t>compréhension</a:t>
            </a:r>
            <a:r>
              <a:rPr lang="en-US" sz="1400" b="1" dirty="0">
                <a:effectLst/>
                <a:latin typeface="+mj-lt"/>
                <a:ea typeface="Times New Roman" panose="02020603050405020304" pitchFamily="18" charset="0"/>
                <a:cs typeface="Aptos" panose="020B0004020202020204" pitchFamily="34" charset="0"/>
              </a:rPr>
              <a:t> des pratiques </a:t>
            </a:r>
            <a:r>
              <a:rPr lang="en-US" sz="1400" b="1" dirty="0" err="1">
                <a:effectLst/>
                <a:latin typeface="+mj-lt"/>
                <a:ea typeface="Times New Roman" panose="02020603050405020304" pitchFamily="18" charset="0"/>
                <a:cs typeface="Aptos" panose="020B0004020202020204" pitchFamily="34" charset="0"/>
              </a:rPr>
              <a:t>apicoles</a:t>
            </a:r>
            <a:r>
              <a:rPr lang="en-US" sz="1400" b="1" dirty="0">
                <a:effectLst/>
                <a:latin typeface="+mj-lt"/>
                <a:ea typeface="Times New Roman" panose="02020603050405020304" pitchFamily="18" charset="0"/>
                <a:cs typeface="Aptos" panose="020B0004020202020204" pitchFamily="34" charset="0"/>
              </a:rPr>
              <a:t> de chacun.</a:t>
            </a:r>
            <a:endParaRPr lang="en-US" sz="1400" b="1" dirty="0">
              <a:latin typeface="+mj-lt"/>
            </a:endParaRPr>
          </a:p>
        </p:txBody>
      </p:sp>
    </p:spTree>
    <p:extLst>
      <p:ext uri="{BB962C8B-B14F-4D97-AF65-F5344CB8AC3E}">
        <p14:creationId xmlns:p14="http://schemas.microsoft.com/office/powerpoint/2010/main" val="1034000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F41857B-4ECD-2187-590C-DBF3DF4FC400}"/>
              </a:ext>
            </a:extLst>
          </p:cNvPr>
          <p:cNvSpPr txBox="1">
            <a:spLocks/>
          </p:cNvSpPr>
          <p:nvPr/>
        </p:nvSpPr>
        <p:spPr>
          <a:xfrm>
            <a:off x="159544" y="193795"/>
            <a:ext cx="6538912" cy="9518410"/>
          </a:xfrm>
          <a:prstGeom prst="rect">
            <a:avLst/>
          </a:prstGeom>
        </p:spPr>
        <p:txBody>
          <a:bodyPr numCol="2" spcCol="144000">
            <a:normAutofit fontScale="250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fontAlgn="base">
              <a:buFont typeface="Arial" panose="020B0604020202020204" pitchFamily="34" charset="0"/>
              <a:buNone/>
            </a:pPr>
            <a:r>
              <a:rPr lang="fr-FR" sz="2800" b="1">
                <a:solidFill>
                  <a:srgbClr val="666666"/>
                </a:solidFill>
                <a:latin typeface="Calibri" panose="020F0502020204030204" pitchFamily="34" charset="0"/>
                <a:ea typeface="Times New Roman" panose="02020603050405020304" pitchFamily="18" charset="0"/>
              </a:rPr>
              <a:t>CONDITIONS GENERALES DE VENTE PRESTATION D’ANALYSES</a:t>
            </a:r>
            <a:endParaRPr lang="fr-FR" sz="2800" b="1">
              <a:solidFill>
                <a:srgbClr val="666666"/>
              </a:solidFill>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 : Champ d’application-Opposabilité</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L’acceptation des conditions du présent document fait foi de contrat. Toute commande implique de la part du demandeur l’adhésion pleine et entière aux conditions décrites dans ce document. Toute demande de conditions de prestation particulière n’entrant pas dans le cadre du présent document fait l’objet d’un contrat écrit en accord entre le Client et la Société.</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 </a:t>
            </a:r>
            <a:r>
              <a:rPr lang="fr-FR" sz="1800" b="1">
                <a:solidFill>
                  <a:srgbClr val="666666"/>
                </a:solidFill>
                <a:latin typeface="Calibri" panose="020F0502020204030204" pitchFamily="34" charset="0"/>
                <a:ea typeface="Times New Roman" panose="02020603050405020304" pitchFamily="18" charset="0"/>
              </a:rPr>
              <a:t>Article 2 : Commandes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Toute commande produit ou demande d’analyse donne lieu à l’édition d’un « Bon de commande » comprenant la liste des produits demandés et les présentes CGV, sous format papier (courrier) ou informatique, via mél ou via le site internet </a:t>
            </a:r>
            <a:r>
              <a:rPr lang="fr-FR" sz="1800" u="sng">
                <a:solidFill>
                  <a:srgbClr val="25C288"/>
                </a:solidFill>
                <a:latin typeface="Times New Roman" panose="02020603050405020304" pitchFamily="18" charset="0"/>
                <a:ea typeface="Times New Roman" panose="02020603050405020304" pitchFamily="18" charset="0"/>
              </a:rPr>
              <a:t>www.iodolab.com</a:t>
            </a:r>
            <a:r>
              <a:rPr lang="fr-FR" sz="1800">
                <a:solidFill>
                  <a:srgbClr val="666666"/>
                </a:solidFill>
                <a:latin typeface="Calibri" panose="020F0502020204030204" pitchFamily="34" charset="0"/>
                <a:ea typeface="Times New Roman" panose="02020603050405020304" pitchFamily="18" charset="0"/>
              </a:rPr>
              <a:t> . Le bon de commande comprend, outre la commande, l’acceptation par le client de la réalisation de l’analyse par le laboratoire IODOLAB. Le Bon de commande comportant l’acceptation des CGV par le client, est retourné à la Société IODOLAB sous format papier ou informatique par mail à </a:t>
            </a:r>
            <a:r>
              <a:rPr lang="fr-FR" sz="1800" u="sng">
                <a:solidFill>
                  <a:srgbClr val="000000"/>
                </a:solidFill>
                <a:latin typeface="Calibri" panose="020F0502020204030204" pitchFamily="34" charset="0"/>
                <a:ea typeface="Times New Roman" panose="02020603050405020304" pitchFamily="18" charset="0"/>
                <a:hlinkClick r:id="rId2"/>
              </a:rPr>
              <a:t>contact@iodolab.com</a:t>
            </a:r>
            <a:r>
              <a:rPr lang="fr-FR" sz="1800">
                <a:solidFill>
                  <a:srgbClr val="666666"/>
                </a:solidFill>
                <a:latin typeface="Calibri" panose="020F0502020204030204" pitchFamily="34" charset="0"/>
                <a:ea typeface="Times New Roman" panose="02020603050405020304" pitchFamily="18" charset="0"/>
              </a:rPr>
              <a:t> accompagné de/des prélèvements. Le Client bénéficie d’un délai de rétraction jusqu’à réception des prélèvements envoyés de manière consentie à IODOLAB pour analyse. Un Devis peut modifier ou compléter les CGV et constituera en ce titre des conditions particulières. Chaque commande est traitée individuellement, une condition particulière à une commande précédente ne sera pas appliquée aux commandes suivantes. La réalisation des prestations ne pourra débuter qu’après réception du Bon de commande accepté par le Client et après réception des prélèvements. Le Client autorise la Société IODOLAB à sous-traiter l’exécution de la commande par un sous-traitant de son choix à condition d’en être informé et d’avoir donné son accord préalable à la sous-traitance. Les demandes de prestations doivent faire l’objet d’une demande écrite et explicite, et précisant la demande d’analyse, les destinataires de l’analyse, ainsi que le nom et l’adresse de facturation. Le contenu et l’identification des prélèvements sont sous la responsabilité des clients. Une fois le prélèvement enregistré sous les références fournies par le Client, il ne sera procédé à aucune modification. Les résultats analytiques produits par le laboratoire ainsi que les commentaires éventuels concernent l’objet fourni par le demandeur. Les prélèvements sont portés au laboratoire ou envoyés par transporteurs. Les frais de transports sont à la charge du Client. La stabilité du prélèvement à l’arrivée dans nos locaux est sous la responsabilité du Client. Le laboratoire conserve les prélèvements 6 mois après la date d’analyse avant de les détruire sauf conditions particulières.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 </a:t>
            </a:r>
            <a:r>
              <a:rPr lang="fr-FR" sz="1800" b="1">
                <a:solidFill>
                  <a:srgbClr val="666666"/>
                </a:solidFill>
                <a:latin typeface="Calibri" panose="020F0502020204030204" pitchFamily="34" charset="0"/>
                <a:ea typeface="Times New Roman" panose="02020603050405020304" pitchFamily="18" charset="0"/>
              </a:rPr>
              <a:t>Article 3 : Description de la Prestation</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Généralités :Lorsqu’une demande d’analyses est émise, il est automatiquement sous-entendu qu’un contrat est passé avec la Société IODOLAB; ce dernier peut alors effectuer les analyses comme à son habitude et il se réserve le droit de choisir la méthode d’analyse la plus appropriée pour répondre au mieux à la demande émise. Les demandes spécifiques concernant la méthode, le matériel, feront l’objet d’une étude préalable et d’un accord écrit formalisé lors de la revue du contrat. La prestation d’analyse comprend la réalisation des analyses et la transmission des résultats analytiques, sachant que l’utilisation de ces résultats incombe au Client qui mettra en œuvre, sous sa seule responsabilité, les mesures qu’il jugera adéquates. Lorsque le laboratoire ne dispose pas des moyens nécessaires à la réalisation d’une analyse ou qu’il n’est pas en mesure de pouvoir réaliser les analyses demandées, il peut avoir recours à la sous-traitance.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Conditions de réalisation, méthodes d’analyses, transmission des résultats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 Fournitures des prélèvements :</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Les prélèvements à analyser sont réalisés par le Client et ce, sous son entière responsabilité. A ce sujet le laboratoire IODOLAB attire l’attention du Client de l’incidence déterminante, sur la faisabilité des analyses par le laboratoire : des conditions et procédures de prélèvement, de la qualité et de la représentativité des prélèvements. Le laboratoire met à la disposition du Client sur simple demande de sa part, les modalités de prélèvement préconisés. Le Client s’engage à fournir, par écrit, à la Société toutes informations utiles concernant la sécurité et la sureté, le transport et l’élimination du prélèvement ainsi que toutes les caractéristiques connues ou suspectées sur la toxicité, la contamination, l’inflammabilité, le risque d’explosion du prélèvement. Il optera pour un étiquetage approprié du prélèvement pour son transport.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b. Identification et transmission des prélèvements </a:t>
            </a:r>
            <a:r>
              <a:rPr lang="fr-FR" sz="1800">
                <a:solidFill>
                  <a:srgbClr val="666666"/>
                </a:solidFill>
                <a:latin typeface="Calibri" panose="020F0502020204030204" pitchFamily="34" charset="0"/>
                <a:ea typeface="Times New Roman" panose="02020603050405020304" pitchFamily="18" charset="0"/>
              </a:rPr>
              <a:t>Les prélèvements soumis pour analyse au laboratoire IODOLAB doivent être en bon état de conservation, avoir la taille minimale nécessaire à la réalisation des analyses et doivent être clairement séparés et identifiés par le Client. Toute transmission ou remise doit être accompagnée d’un formulaire demande d’analyses comportant l’ensemble des renseignements administratifs et techniques nécessaires à l’exécution et à la facturation des analyses commandées. En cas de défaut de qualité des prélèvements remis, la commande sera rejetée ; le Client dûment informé pourra procéder à la transmission d’un nouveau prélèvement. Les délais de réalisation et de transmission des résultats d’analyses ne sont donnés par le laboratoire qu’à titre indicatif et en fonction de son plan de charge. Le dépassement de ces délais ne peut donner lieu au profit du Client à aucun dommage et intérêt, retenue, ni annulation de la commande en cours.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c. Réalisation des analyses et transmission des résultats :</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Le laboratoire réalisera les analyses selon la méthode usuelle correspondant à chaque type d’analyse commandée, en application des modes opératoires élaborés par le laboratoire. Les rapports d’analyses sont adressés sur support papier (courrier) et/ou sur support électronique à l’attention du personnel et/ou des représentants du Client désignés. La Société pourra également fournir des conseils, des renseignements, des informations et des aides à l’interprétation des résultats sur demande. Cependant, l’exploitation des résultats incombe exclusivement au Client qui met seul en œuvre les mesures qu’il juge appropriées.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d. RGPD</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Informations relatives au traitement des données :</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Les informations recueillies vous concernant font l’objet d’un traitement destiné à IODOLAB. IODOLAB est le responsable du traitement de vos données au sens de la loi « Informatique et libertés » et du règlement européen sur la protection des données (RGPD). Les coordonnées du responsable de traitement et du DPO (Délégué à la protection des données) :</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M. Michel FRANCK 3 rte des pierres blanches, 69290 GREZIEU LA VARENNE contact@iodolab.com</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Vos données sont collectées pour les finalités suivantes : La bonne réalisation de vos demandes, la bonne réalisation des opérations de prestations, ventes ou achats, la gestion de votre compte client, ou fournisseur : vous contacter puis émettre les documents suivants : devis, bon de commande, bon de livraison, bon de transport, facture, et comptabilité générale ; la réalisation d’études statistiques à usage interne et la réalisation de recherches et développement internes au laboratoire IODOLAB. Les destinataires de ces données sont : les services internes IODOLAB. Vos données peuvent également être transmises à des organismes tiers listés ci-dessous :</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Le cabinet de comptabilité, le cabinet juridique, les compagnies d’assurance, les organismes certificateurs sous contrat avec IODOLAB, les organismes de l’état français. Vous pouvez à tout moment vous y opposer en vous adressant au DPO. Vos données sont conservées sur le système de gestion du laboratoire IODOLAB pendant 10 ans pour les données opérations commerciales à compter de la dernière utilisation conformément aux obligations du Code de commerce et 3 ans pour les données personnelles (prospects, contacts) à compter du dernier échange (personnes inactives) conformément au droit à l’oubli. Vous pouvez demander l’accès à vos données, la rectification des données inexactes ou incomplètes et sous certaines conditions, l’effacement de celles-ci ainsi qu’une limitation du traitement. Vous pouvez également vous opposer au traitement de vos données pour motif légitime. </a:t>
            </a: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Vous pouvez vous opposer au traitement des données vous concernant et disposez du droit de retirer votre consentement à tout moment. Vous pouvez exercer ces droits soit auprès du délégué à la protection des données (DPO) : par courrier à l’adresse suivante : IODOLAB 3 route des pierres blanches, 69290 GREZIEU LA VARENNE, ou par mail aux adresses suivantes : </a:t>
            </a:r>
            <a:r>
              <a:rPr lang="fr-FR" sz="1800" u="sng">
                <a:solidFill>
                  <a:srgbClr val="000000"/>
                </a:solidFill>
                <a:latin typeface="Calibri" panose="020F0502020204030204" pitchFamily="34" charset="0"/>
                <a:ea typeface="Times New Roman" panose="02020603050405020304" pitchFamily="18" charset="0"/>
              </a:rPr>
              <a:t>contact@iodolab.com. </a:t>
            </a:r>
            <a:r>
              <a:rPr lang="fr-FR" sz="1800">
                <a:solidFill>
                  <a:srgbClr val="666666"/>
                </a:solidFill>
                <a:latin typeface="Calibri" panose="020F0502020204030204" pitchFamily="34" charset="0"/>
                <a:ea typeface="Times New Roman" panose="02020603050405020304" pitchFamily="18" charset="0"/>
              </a:rPr>
              <a:t>Toute demande d’exercice de droit doit impérativement être accompagnée d’une copie d’un titre d’identité comportant votre signature et indiquer l’adresse du site IODOLAB.</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A réception IODOLAB d’un délai d’un mois pour traiter une demande simple et de trois mois pour une demande complexe (par exemple en cas de demande de l’intégralité de ses données).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Si vous estimez, après nous avoir contactés, que vos droits sur vos données personnelles ne sont pas respectés, vous pourrez adresser une réclamation à la CNIL.</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e. Réitération de l’analyse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Le Client disposera de 8 jours à compter de la date de réception des résultats afin de formuler une réclamation. La Société ne pourra réitérer l’analyse que s’il dispose de prélèvement en quantité suffisante et si les délais de conservation sont compatibles avec cette demande.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4 : Prix et Conditions de paiement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En cas de vente de biens, les tarifs s’entendent TTC (TVA de 20% en France) en euros hors frais de conditionnement assurés par le client. Les frais de transport seront facturés avec l’analyse si le client décide de passer par la messagerie du laboratoire.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Les ventes de produits ou prestations d’analyses sont réalisées au tarif en vigueur au jour du devis s’il est effectué par courrier ou mail, ou du bon de commande s’il est effectué via le site internet </a:t>
            </a:r>
            <a:r>
              <a:rPr lang="fr-FR" sz="1800" u="sng">
                <a:solidFill>
                  <a:srgbClr val="666666"/>
                </a:solidFill>
                <a:latin typeface="Calibri" panose="020F0502020204030204" pitchFamily="34" charset="0"/>
                <a:ea typeface="Times New Roman" panose="02020603050405020304" pitchFamily="18" charset="0"/>
              </a:rPr>
              <a:t>www.iodolab.com</a:t>
            </a:r>
            <a:r>
              <a:rPr lang="fr-FR" sz="1800">
                <a:solidFill>
                  <a:srgbClr val="666666"/>
                </a:solidFill>
                <a:latin typeface="Calibri" panose="020F0502020204030204" pitchFamily="34" charset="0"/>
                <a:ea typeface="Times New Roman" panose="02020603050405020304" pitchFamily="18" charset="0"/>
              </a:rPr>
              <a:t> .Pour les prestations d’analyses, la Société IODOLAB se réserve le droit d’appliquer une majoration supplémentaire au prix convenu dans le devis en fonction du type de prélèvement reçu impliquant des frais supplémentaires sur l’analyse (inconnu au moment de la création du devis). Les majorations de prix seront justifiées de manière précises auprès du Client lors de la facturation. La Société se réserve le droit de refuser certains prélèvements en cas de défectuosité de qualité ou de quantité d’un prélèvement. Le Client sera informé et pourra, de ce fait, fournir un nouveau prélèvement au laboratoire. Sauf cas particuliers apparaissant dans les devis, les commandes doivent être accompagnées par un chèque à l’ordre de IODOLAB. Pour tout autre moyen de paiement, le Client devra obtenir l’accord préalable de la Société lors de l’établissement du devis. Le n° de TVA intracommunautaire de la Société est FR34450647813. Les taxes applicables sont celles applicables à la date de facturation. Pour tout non-paiement à la date d’échéance, la Société IODOLAB se réserve le droit de solliciter, sans mise en demeure préalable, une pénalité de retard calculée par application de 5% par mois du montant dû. La Société IODOLAB se réserve le droit de suspendre toute commande en cours et de réclamer le remboursement des frais occasionnés par le recouvrement des sommes dues. Toute contestation de factures devra être justifiée à la Société IODOLAB par l’envoi d’un courrier recommandé avec accusé de réception dans un délai de trente jours après la date de facturation.</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5 : Délais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Les délais de livraisons et d’analyses sont donnés à titre indicatif sur les devis et autres documents commerciaux et ne constituent pas un engagement de la part de la Société envers ces clients.</a:t>
            </a:r>
          </a:p>
          <a:p>
            <a:pPr marL="0" indent="0" algn="just" fontAlgn="base">
              <a:buFont typeface="Arial" panose="020B0604020202020204" pitchFamily="34" charset="0"/>
              <a:buNone/>
            </a:pP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6 : Droit de propriété sur les prélèvements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Le Client reste propriétaire des prélèvements. Le Client autorise la Société IODOLAB à utiliser gratuitement les prélèvements à des fins d’analyses complémentaires (études épidémiologiques par exemple); il précisera dans sa commande si, après l’analyse, le prélèvement doit être restitué, détruit ou stocké, le Client supportant intégralement la charge financière du choix opéré. La Société ne peut en aucun cas être tenu responsable en cas de détérioration du prélèvement. Pour tout retour d’un prélèvement, fait à la demande du Client, les frais de transport et de conditionnement sont à la charge du Client. A défaut de précision par le Client, le prélèvement ou ses dérivés biologiques seront gardés pour une durée de 6 mois. A l’issue de cette période, le prélèvement ou ses dérivés biologiques pourront être détruits sans accord préalable avec le Client.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7 : Conformité</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Le Client doit s’assurer de la conformité réglementaire de son prélèvement avec les lois et les réglementations en vigueur à la date de l’envoi (marquage des produits dangereux et toxiques, marquage matériels biologiques contaminées).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8 : Réclamation</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Les clients peuvent faire part de leurs observations et de leurs réclamations à la Société IODOLAB. Ces dernières font l’objet d’un enregistrement sous la forme d’une fiche de réclamation, qui déclenche la mise en œuvre d’actions correctives qui alimentent le processus d’amélioration continue instigué par le fonctionnement sous assurance qualité.</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9 : Garanties et Responsabilités des Parties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La Société IODOLAB sera tenue à une obligation de moyen afin de réaliser les prestations d’analyses. La Société IODOLAB est libre de choisir et de modifier les techniques, méthodes et procédés nécessaires à la réalisation des produits ou des analyses sous réserve de l’acceptation par le Client en cas de changement par rapport au Devis. Il est rappelé que la Société IODOLAB intervient en qualité de prestataire de service analytique. En cette qualité, il s’engage à exécuter sur les prélèvements transmis par le Client, les prestations d’analyses commandées dans le respect des règles de fonctionnement interne. Le Client est responsable de l’acheminement, de la sureté, de l’emballage et de l’assurance des prélèvements envoyés pour analyse auprès de la Société IODOLAB. Les pertes et dommages qui pourraient subvenir au cours du transport seront sous la responsabilité du Client. Le Client déclare auprès de la Société IODOLAB et garantit que les prélèvements, envoyés à la Société pour analyses, sont stables et ne représentent aucun danger. Il s’engage à supporter les préjudices directs ou indirects, subis par la Société IODOLAB dans le cas où un prélèvement causerait à la Société ou toute personne travaillant pour cette Société, un préjudice quelconque et ce même si le Client a informé la Société IODOLAB des risques potentiels liés au prélèvement. Le Client ne pourra mettre en cause la responsabilité de la Société IODOLAB qu’en prouvant son comportement fautif dans la réalisation des prestations analytiques commandées. Au cas où la responsabilité de la Société IODOLAB serait retenue, le montant des réparations mises à sa charge sera limité toutes sommes confondues, au montant des prestations analytiques effectivement réglées par le Client à la Société IODOLAB durant l’année civile au cours de laquelle est constaté l’incident ou la difficulté ayant entraîné la responsabilité de la Société IODOLAB.</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10 : Conditions d’envoi des prélèvements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IODOLAB décline toute responsabilité dans l’envoi du colis par le client quant aux interruptions ou retards éventuels au niveau de l’utilisation du service de livraison et/ou des services, et aux pertes ou dommages résultant d’une telle interruption ou d’un tel retard, et aux pertes ou dommages résultant d’un mauvais emballage. Le colis doit être emballé de manière correcte et suivre la réglementation de transport de prélèvements.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L’emballage conseillé est l’emballage P650 ou tout autre emballage satisfaisant aux conditions suivantes : 1 ou plusieurs récipients primaires étanches, 1 emballage secondaire étanche, 1 emballage extérieur suffisamment robuste compte tenu de sa contenance, de sa masse et de l’utilisation à laquelle il est destiné. Dans le cas de liquides : du matériau absorbant en quantité suffisante pour absorber la totalité du contenu doit être placé entre le ou les récipients primaires et l’emballage secondaire. Attention, vous devez impérativement joindre le récapitulatif de votre commande à l’intérieur du colis pour permettre l’identification de votre prélèvement à son arrivée au laboratoire. Vous devez également mettre l’étiquette d’envoi imprimée dans une pochette transparente pour éviter tout problème de lecture du code barre (à défaut de pochette transparente, vous pouvez le scotcher sur votre colis, à condition que l’adresse et le code barre soit parfaitement lisible.)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11 : Assurance qualité</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La Société IODOLAB procède à l’analyse de prélèvements grâce aux réactifs produits par la société IODOLAB certifiés par AB certification sous la norme de fabrication ISO 13485, norme des fabricants DM DIV. IODOLAB s’emploie aux bonnes pratiques de laboratoire selon la norme 15189.</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12 : Assurances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IODOLAB a souscrit une police d’assurance couvrant sa responsabilité civile professionnelle auprès de la compagnie MMA, renouvelable par tacite reconduction. Le Client s’engage par ailleurs à prendre toutes les assurances nécessaires auprès d’un organisme notoirement solvable afin de couvrir tous les dommages qui lui seraient imputables dans le cadre du présent contrat ou de son exécution.</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13 : Annulation de la Prestation de Services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Cf article 2 intitulé « commandes » Au cas où le Client serait dans l’incapacité de payer les factures dans les conditions précisées dans le présent contrat, la Société peut suspendre l’exécution de ses obligations contractuelles envers le Client, aux torts du Client.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14 : Force majeure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La Société IODOLAB se réserve la faculté de suspendre ou de résilier tout ou partie de la prestation analytique, de plein droit, en cas de force majeure notamment en cas de cas de loi ou réglementation nouvelle, demande émanant du gouvernement ou de toute autorité administrative compétente, non-obtention ou retrait des autorisations administratives nécessaires ou de cas fortuits, tels que : les grèves, les intempéries, accidents ou toute cause extérieure susceptible d’arrêter ou de ralentir l’exécution de la prestation analytique, ou toute cause non directement et exclusivement imputable à la Société IODOLAB. Il devra informer le Client à ce titre, dès connaissance d’un tel évènement, et ne sera redevable à son égard d’aucune indemnité de quelque nature que ce soit.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15 : Confidentialité</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La Société IODOLAB applique un principe strict de confidentialité, et les rapports d’analyse ne sont transmis qu’au demandeur de l’analyse. Ce dernier peut néanmoins faire une demande écrite et explicite pour qu’une copie du rapport d’analyse soit transmise à un tiers. La Société IODOLAB s’interdit de faire usage ou de le communiquer à quelques tiers que ce soit les rapports d’analyses ou toute information personnelle, sauf pour prouver l’exécution de la prestation et notamment en obtenir le paiement, ou sur ordonnance ou sur demande d’une autorité administrative compétente ou sur exécution d’une décision de justice passée en force de chose jugée. La Société IODOLAB s’engage à traiter de manière confidentielle toutes données et informations techniques, commerciales et financières qui lui seraient communiquées pour l’exécution des analyses et identifiées comme confidentielles par le Client.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Le Client s’engage à traiter de manière confidentielle toutes informations et données techniques, commerciales et financières dont il serait amené à avoir connaissance sur la Société IODOLAB dans le cadre de l’exécution d’une prestation d’analyse.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16 : Clause d’intégralité</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Il est convenu que le présent contrat renferme toutes les conditions et obligations que les parties ont adoptées, et qu’il ne peut pas être contredit ni complété par des déclarations ou des documents antérieurs. Ce contrat se substitue à tout autre document qui aurait pu être signé antérieurement ou échangé entre les parties à une date précédent la conclusion du présent accord.</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17 : Résiliation du Contrat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S’il y a Contrat, et en dehors du cas prévu à l’article 4, la possibilité de résilier le contrat s’opère : En cas de non-respect par le Client de ses obligations contractuelles souscrites au terme des présentes, la résiliation sera acquise un mois après la date d’envoi d’une lettre recommandée avec accusé de réception (sans attendre le terme échu), sans qu’aucune demande de dommages et intérêts de la part de l’une ou de l’autre des parties ne puisse être formée de ce chef. Les parties signataires renoncent à cet égard expressément à se réclamer de quelconque dommages et intérêts suite à une telle résiliation. Les sommes dues à IODOLAB au titre de la période restante de la durée du contrat seront immédiatement exigibles. Toute prestation commencée est due intégralement.</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18 : Loi applicable et juridiction compétente</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Il est expressément convenu entre la Société et le Client : que sera seul compétent, en cas de litige de toute nature, contestation ou difficulté d’interprétation des présentes conditions générales de vente et de façon plus générale concernant les relations existant entre les parties, le tribunal de commerce de Lyon, à moins que la Société IODOLAB ne préfère saisir toute autre juridiction compétente, que le droit français sera seul applicable, cette clause s’applique même en cas de référé, de demande incidente ou de pluralité de défendeurs. Si les conditions générales de vente viennent à faire l’objet d’une traduction en langue étrangère, la langue française prévaudra sur toute autre traduction au cas de contestation, litige, difficulté d’interprétation ou d’exécution des conditions générales de vente et de façon plus générale concernant les relations existantes entre les parties.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b="1">
                <a:solidFill>
                  <a:srgbClr val="666666"/>
                </a:solidFill>
                <a:latin typeface="Calibri" panose="020F0502020204030204" pitchFamily="34" charset="0"/>
                <a:ea typeface="Times New Roman" panose="02020603050405020304" pitchFamily="18" charset="0"/>
              </a:rPr>
              <a:t>Article 19 : Tolérance – invalidité partielle des CGV</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Dans le cas de la nullité ou l’inapplicabilité d’une des CGV, les autres accords garderont toute leur force et leur portée. La non-application des droits cités dans les CGV par la Société IODOLAB ou par le Client ne saurait constituer une privation à ces droits.</a:t>
            </a:r>
            <a:endParaRPr lang="fr-FR" sz="1800">
              <a:latin typeface="Times New Roman" panose="02020603050405020304" pitchFamily="18" charset="0"/>
              <a:ea typeface="Times New Roman" panose="02020603050405020304" pitchFamily="18" charset="0"/>
            </a:endParaRPr>
          </a:p>
          <a:p>
            <a:pPr marL="0" indent="0" algn="just" fontAlgn="base">
              <a:buFont typeface="Arial" panose="020B0604020202020204" pitchFamily="34" charset="0"/>
              <a:buNone/>
            </a:pPr>
            <a:r>
              <a:rPr lang="fr-FR" sz="1800">
                <a:solidFill>
                  <a:srgbClr val="666666"/>
                </a:solidFill>
                <a:latin typeface="Calibri" panose="020F0502020204030204" pitchFamily="34" charset="0"/>
                <a:ea typeface="Times New Roman" panose="02020603050405020304" pitchFamily="18" charset="0"/>
              </a:rPr>
              <a:t>Conditions Générales de Vente (octobre 2025), IODOLAB, SASU, Siège social : 3 route des pierres blanches 69290 GREZIEU LA VARENNE. SIRET : 450 647 813 00036, TVA intraCEE : FR34450647813</a:t>
            </a:r>
            <a:endParaRPr lang="fr-FR" sz="1800">
              <a:latin typeface="Times New Roman" panose="02020603050405020304" pitchFamily="18" charset="0"/>
              <a:ea typeface="Times New Roman" panose="02020603050405020304" pitchFamily="18" charset="0"/>
            </a:endParaRPr>
          </a:p>
          <a:p>
            <a:pPr marL="0" indent="0" algn="just">
              <a:lnSpc>
                <a:spcPct val="107000"/>
              </a:lnSpc>
              <a:spcAft>
                <a:spcPts val="800"/>
              </a:spcAft>
              <a:buFont typeface="Arial" panose="020B0604020202020204" pitchFamily="34" charset="0"/>
              <a:buNone/>
            </a:pPr>
            <a:r>
              <a:rPr lang="fr-FR" sz="1800">
                <a:latin typeface="Calibri" panose="020F0502020204030204" pitchFamily="34" charset="0"/>
                <a:ea typeface="Calibri" panose="020F0502020204030204" pitchFamily="34" charset="0"/>
                <a:cs typeface="Calibri" panose="020F0502020204030204" pitchFamily="34" charset="0"/>
              </a:rPr>
              <a:t> </a:t>
            </a:r>
            <a:endParaRPr lang="fr-FR" sz="1800">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fr-FR" sz="600" dirty="0"/>
          </a:p>
        </p:txBody>
      </p:sp>
    </p:spTree>
    <p:extLst>
      <p:ext uri="{BB962C8B-B14F-4D97-AF65-F5344CB8AC3E}">
        <p14:creationId xmlns:p14="http://schemas.microsoft.com/office/powerpoint/2010/main" val="3478716956"/>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68a8aa6b-d8ce-4619-affe-3fb19a36c24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74A19C751BD8443A58DEC694D22EF3C" ma:contentTypeVersion="15" ma:contentTypeDescription="Crée un document." ma:contentTypeScope="" ma:versionID="1957440a890f8ceb353b90ea477727b0">
  <xsd:schema xmlns:xsd="http://www.w3.org/2001/XMLSchema" xmlns:xs="http://www.w3.org/2001/XMLSchema" xmlns:p="http://schemas.microsoft.com/office/2006/metadata/properties" xmlns:ns3="68a8aa6b-d8ce-4619-affe-3fb19a36c24c" xmlns:ns4="27e49ba0-c6ff-4989-bc72-9a9a49b857c8" targetNamespace="http://schemas.microsoft.com/office/2006/metadata/properties" ma:root="true" ma:fieldsID="ab9820390de7aefe3517d53908b09f93" ns3:_="" ns4:_="">
    <xsd:import namespace="68a8aa6b-d8ce-4619-affe-3fb19a36c24c"/>
    <xsd:import namespace="27e49ba0-c6ff-4989-bc72-9a9a49b857c8"/>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MediaServiceOCR" minOccurs="0"/>
                <xsd:element ref="ns3:MediaServiceGenerationTime" minOccurs="0"/>
                <xsd:element ref="ns3:MediaServiceEventHashCode" minOccurs="0"/>
                <xsd:element ref="ns3:MediaServiceLocation"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a8aa6b-d8ce-4619-affe-3fb19a36c2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7e49ba0-c6ff-4989-bc72-9a9a49b857c8" elementFormDefault="qualified">
    <xsd:import namespace="http://schemas.microsoft.com/office/2006/documentManagement/types"/>
    <xsd:import namespace="http://schemas.microsoft.com/office/infopath/2007/PartnerControls"/>
    <xsd:element name="SharedWithUsers" ma:index="2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Partagé avec détails" ma:internalName="SharedWithDetails" ma:readOnly="true">
      <xsd:simpleType>
        <xsd:restriction base="dms:Note">
          <xsd:maxLength value="255"/>
        </xsd:restriction>
      </xsd:simpleType>
    </xsd:element>
    <xsd:element name="SharingHintHash" ma:index="2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E70573-6340-49E6-AF56-F54CA23796E3}">
  <ds:schemaRefs>
    <ds:schemaRef ds:uri="http://schemas.microsoft.com/sharepoint/v3/contenttype/forms"/>
  </ds:schemaRefs>
</ds:datastoreItem>
</file>

<file path=customXml/itemProps2.xml><?xml version="1.0" encoding="utf-8"?>
<ds:datastoreItem xmlns:ds="http://schemas.openxmlformats.org/officeDocument/2006/customXml" ds:itemID="{2E374550-03DC-4CB8-B5D9-365FF761A360}">
  <ds:schemaRefs>
    <ds:schemaRef ds:uri="http://schemas.microsoft.com/office/2006/metadata/properties"/>
    <ds:schemaRef ds:uri="http://schemas.microsoft.com/office/infopath/2007/PartnerControls"/>
    <ds:schemaRef ds:uri="http://purl.org/dc/dcmitype/"/>
    <ds:schemaRef ds:uri="http://schemas.microsoft.com/office/2006/documentManagement/types"/>
    <ds:schemaRef ds:uri="http://purl.org/dc/terms/"/>
    <ds:schemaRef ds:uri="68a8aa6b-d8ce-4619-affe-3fb19a36c24c"/>
    <ds:schemaRef ds:uri="http://purl.org/dc/elements/1.1/"/>
    <ds:schemaRef ds:uri="http://schemas.openxmlformats.org/package/2006/metadata/core-properties"/>
    <ds:schemaRef ds:uri="27e49ba0-c6ff-4989-bc72-9a9a49b857c8"/>
    <ds:schemaRef ds:uri="http://www.w3.org/XML/1998/namespace"/>
  </ds:schemaRefs>
</ds:datastoreItem>
</file>

<file path=customXml/itemProps3.xml><?xml version="1.0" encoding="utf-8"?>
<ds:datastoreItem xmlns:ds="http://schemas.openxmlformats.org/officeDocument/2006/customXml" ds:itemID="{C8C73032-8CFA-4CD7-8B9E-9643284B6C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a8aa6b-d8ce-4619-affe-3fb19a36c24c"/>
    <ds:schemaRef ds:uri="27e49ba0-c6ff-4989-bc72-9a9a49b857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1039</TotalTime>
  <Words>4630</Words>
  <Application>Microsoft Office PowerPoint</Application>
  <PresentationFormat>Format A4 (210 x 297 mm)</PresentationFormat>
  <Paragraphs>195</Paragraphs>
  <Slides>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vt:i4>
      </vt:variant>
    </vt:vector>
  </HeadingPairs>
  <TitlesOfParts>
    <vt:vector size="8" baseType="lpstr">
      <vt:lpstr>Arial</vt:lpstr>
      <vt:lpstr>Calibri</vt:lpstr>
      <vt:lpstr>Calibri Light</vt:lpstr>
      <vt:lpstr>Times New Roman</vt:lpstr>
      <vt:lpstr>Thème Office</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Virginie MOREL</dc:creator>
  <cp:lastModifiedBy>Céline MOREL</cp:lastModifiedBy>
  <cp:revision>42</cp:revision>
  <cp:lastPrinted>2022-06-02T14:03:48Z</cp:lastPrinted>
  <dcterms:created xsi:type="dcterms:W3CDTF">2022-06-02T09:49:44Z</dcterms:created>
  <dcterms:modified xsi:type="dcterms:W3CDTF">2026-07-21T07:34:23Z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0x010100274A19C751BD8443A58DEC694D22EF3C</vt:lpwstr>
  </property>
</Properties>
</file>