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56" r:id="rId5"/>
    <p:sldId id="260" r:id="rId6"/>
    <p:sldId id="261" r:id="rId7"/>
  </p:sldIdLst>
  <p:sldSz cx="6858000" cy="9906000" type="A4"/>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9900"/>
    <a:srgbClr val="00CCFF"/>
    <a:srgbClr val="66FFFF"/>
    <a:srgbClr val="D0F1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49" autoAdjust="0"/>
    <p:restoredTop sz="95380" autoAdjust="0"/>
  </p:normalViewPr>
  <p:slideViewPr>
    <p:cSldViewPr snapToGrid="0">
      <p:cViewPr>
        <p:scale>
          <a:sx n="140" d="100"/>
          <a:sy n="140" d="100"/>
        </p:scale>
        <p:origin x="2280" y="-35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2A892BEB-7709-4A91-A90D-13AAE336E933}" type="datetimeFigureOut">
              <a:rPr lang="fr-FR" smtClean="0"/>
              <a:t>21/07/2026</a:t>
            </a:fld>
            <a:endParaRPr lang="fr-FR"/>
          </a:p>
        </p:txBody>
      </p:sp>
      <p:sp>
        <p:nvSpPr>
          <p:cNvPr id="4" name="Espace réservé de l'image des diapositives 3"/>
          <p:cNvSpPr>
            <a:spLocks noGrp="1" noRot="1" noChangeAspect="1"/>
          </p:cNvSpPr>
          <p:nvPr>
            <p:ph type="sldImg" idx="2"/>
          </p:nvPr>
        </p:nvSpPr>
        <p:spPr>
          <a:xfrm>
            <a:off x="2419350" y="1162050"/>
            <a:ext cx="2171700" cy="31369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7A7F69F2-BF6D-4222-A6F0-565CFD98C901}" type="slidenum">
              <a:rPr lang="fr-FR" smtClean="0"/>
              <a:t>‹N°›</a:t>
            </a:fld>
            <a:endParaRPr lang="fr-FR"/>
          </a:p>
        </p:txBody>
      </p:sp>
    </p:spTree>
    <p:extLst>
      <p:ext uri="{BB962C8B-B14F-4D97-AF65-F5344CB8AC3E}">
        <p14:creationId xmlns:p14="http://schemas.microsoft.com/office/powerpoint/2010/main" val="345285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F50357F-7E57-40D9-BF3B-E689AA1C4F94}"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90513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9F6C29-3476-46C2-BDE2-5A86CC43A767}"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399972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832D29-437F-4C32-9C94-1EEA99FBD235}" type="datetime1">
              <a:rPr lang="fr-FR" smtClean="0"/>
              <a:t>21/07/2026</a:t>
            </a:fld>
            <a:endParaRPr lang="fr-FR"/>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r>
              <a:rPr lang="fr-FR" dirty="0"/>
              <a:t>AD </a:t>
            </a:r>
            <a:r>
              <a:rPr lang="fr-FR" dirty="0" err="1"/>
              <a:t>Nucleis</a:t>
            </a:r>
            <a:r>
              <a:rPr lang="fr-FR" dirty="0"/>
              <a:t> SAS au capital de 1 246 000</a:t>
            </a: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251323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6274DA-66A4-4A31-A459-3B7BE22D2F9C}"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70265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69FE406-E142-479B-A91B-B2A54C2A0F01}"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2967386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208B308-B766-471E-8A3C-CC1A390F7719}" type="datetime1">
              <a:rPr lang="fr-FR" smtClean="0"/>
              <a:t>21/07/2026</a:t>
            </a:fld>
            <a:endParaRPr lang="fr-FR"/>
          </a:p>
        </p:txBody>
      </p:sp>
      <p:sp>
        <p:nvSpPr>
          <p:cNvPr id="7" name="Slide Number Placeholder 6"/>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880965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14125-7CDA-4972-9669-A3B641CEF0C1}" type="datetime1">
              <a:rPr lang="fr-FR" smtClean="0"/>
              <a:t>21/07/2026</a:t>
            </a:fld>
            <a:endParaRPr lang="fr-FR"/>
          </a:p>
        </p:txBody>
      </p:sp>
      <p:sp>
        <p:nvSpPr>
          <p:cNvPr id="9" name="Slide Number Placeholder 8"/>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01304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7236E55-50B0-4A0D-B29D-242DEF7DE520}" type="datetime1">
              <a:rPr lang="fr-FR" smtClean="0"/>
              <a:t>21/07/2026</a:t>
            </a:fld>
            <a:endParaRPr lang="fr-FR"/>
          </a:p>
        </p:txBody>
      </p:sp>
      <p:sp>
        <p:nvSpPr>
          <p:cNvPr id="5" name="Slide Number Placeholder 4"/>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394686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7EE41F-B667-4DF8-B0B5-FCE4B53CEE67}" type="datetime1">
              <a:rPr lang="fr-FR" smtClean="0"/>
              <a:t>21/07/2026</a:t>
            </a:fld>
            <a:endParaRPr lang="fr-FR"/>
          </a:p>
        </p:txBody>
      </p:sp>
      <p:sp>
        <p:nvSpPr>
          <p:cNvPr id="4" name="Slide Number Placeholder 3"/>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341608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B472AC9-C6BB-4F66-8D06-9AFDFBF10672}" type="datetime1">
              <a:rPr lang="fr-FR" smtClean="0"/>
              <a:t>21/07/2026</a:t>
            </a:fld>
            <a:endParaRPr lang="fr-FR"/>
          </a:p>
        </p:txBody>
      </p:sp>
      <p:sp>
        <p:nvSpPr>
          <p:cNvPr id="7" name="Slide Number Placeholder 6"/>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412405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149BED8-5C31-4675-9D87-6367D65A5EFA}" type="datetime1">
              <a:rPr lang="fr-FR" smtClean="0"/>
              <a:t>21/07/2026</a:t>
            </a:fld>
            <a:endParaRPr lang="fr-FR"/>
          </a:p>
        </p:txBody>
      </p:sp>
      <p:sp>
        <p:nvSpPr>
          <p:cNvPr id="7" name="Slide Number Placeholder 6"/>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232449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4BC19F6-B3B2-42C9-BC81-79EBD2D89638}" type="datetime1">
              <a:rPr lang="fr-FR" smtClean="0"/>
              <a:t>21/07/2026</a:t>
            </a:fld>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397FA5E-CB38-4C77-9239-700B995A97A0}" type="slidenum">
              <a:rPr lang="fr-FR" smtClean="0"/>
              <a:t>‹N°›</a:t>
            </a:fld>
            <a:endParaRPr lang="fr-FR"/>
          </a:p>
        </p:txBody>
      </p:sp>
    </p:spTree>
    <p:extLst>
      <p:ext uri="{BB962C8B-B14F-4D97-AF65-F5344CB8AC3E}">
        <p14:creationId xmlns:p14="http://schemas.microsoft.com/office/powerpoint/2010/main" val="2449113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C4B956A-9198-5F67-810D-7B261270D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19" y="96253"/>
            <a:ext cx="2374901" cy="788467"/>
          </a:xfrm>
          <a:prstGeom prst="rect">
            <a:avLst/>
          </a:prstGeom>
        </p:spPr>
      </p:pic>
      <p:sp>
        <p:nvSpPr>
          <p:cNvPr id="4" name="ZoneTexte 3">
            <a:extLst>
              <a:ext uri="{FF2B5EF4-FFF2-40B4-BE49-F238E27FC236}">
                <a16:creationId xmlns:a16="http://schemas.microsoft.com/office/drawing/2014/main" id="{EB3BEAFB-EA33-4704-B8D4-0ADC597969D3}"/>
              </a:ext>
            </a:extLst>
          </p:cNvPr>
          <p:cNvSpPr txBox="1"/>
          <p:nvPr/>
        </p:nvSpPr>
        <p:spPr>
          <a:xfrm>
            <a:off x="165019" y="1131545"/>
            <a:ext cx="3258667" cy="1800493"/>
          </a:xfrm>
          <a:prstGeom prst="rect">
            <a:avLst/>
          </a:prstGeom>
          <a:noFill/>
        </p:spPr>
        <p:txBody>
          <a:bodyPr wrap="square" rtlCol="0">
            <a:spAutoFit/>
          </a:bodyPr>
          <a:lstStyle/>
          <a:p>
            <a:pPr algn="ctr"/>
            <a:r>
              <a:rPr lang="fr-FR" sz="1200" b="1" dirty="0">
                <a:solidFill>
                  <a:srgbClr val="E09900"/>
                </a:solidFill>
              </a:rPr>
              <a:t> </a:t>
            </a:r>
            <a:r>
              <a:rPr lang="fr-FR" sz="1200" b="1" dirty="0" err="1">
                <a:solidFill>
                  <a:srgbClr val="E09900"/>
                </a:solidFill>
              </a:rPr>
              <a:t>Applicant's</a:t>
            </a:r>
            <a:r>
              <a:rPr lang="fr-FR" sz="1200" b="1" dirty="0">
                <a:solidFill>
                  <a:srgbClr val="E09900"/>
                </a:solidFill>
              </a:rPr>
              <a:t> contact information</a:t>
            </a:r>
          </a:p>
          <a:p>
            <a:r>
              <a:rPr lang="fr-FR" sz="1050" dirty="0"/>
              <a:t>Name : …………………………………………………………………………</a:t>
            </a:r>
          </a:p>
          <a:p>
            <a:r>
              <a:rPr lang="fr-FR" sz="1050" dirty="0"/>
              <a:t>First Name </a:t>
            </a:r>
            <a:r>
              <a:rPr lang="fr-FR" sz="1200" dirty="0"/>
              <a:t>: </a:t>
            </a:r>
            <a:r>
              <a:rPr lang="fr-FR" sz="1050" dirty="0"/>
              <a:t>………………………………………………………………….</a:t>
            </a:r>
          </a:p>
          <a:p>
            <a:r>
              <a:rPr lang="fr-FR" sz="1050" dirty="0"/>
              <a:t>Name </a:t>
            </a:r>
            <a:r>
              <a:rPr lang="fr-FR" sz="1050" dirty="0" err="1"/>
              <a:t>company</a:t>
            </a:r>
            <a:r>
              <a:rPr lang="fr-FR" sz="1050" dirty="0"/>
              <a:t> : …………………………………………………………</a:t>
            </a:r>
          </a:p>
          <a:p>
            <a:r>
              <a:rPr lang="fr-FR" sz="1050" dirty="0" err="1"/>
              <a:t>Address</a:t>
            </a:r>
            <a:r>
              <a:rPr lang="fr-FR" sz="1050" dirty="0"/>
              <a:t> </a:t>
            </a:r>
            <a:r>
              <a:rPr lang="fr-FR" sz="1200" dirty="0"/>
              <a:t>: </a:t>
            </a:r>
            <a:r>
              <a:rPr lang="fr-FR" sz="1050" dirty="0"/>
              <a:t>……………………………………………………………………….</a:t>
            </a:r>
          </a:p>
          <a:p>
            <a:r>
              <a:rPr lang="fr-FR" sz="1050" dirty="0"/>
              <a:t>……………………..……………………………………………………………….</a:t>
            </a:r>
          </a:p>
          <a:p>
            <a:r>
              <a:rPr lang="fr-FR" sz="1050" dirty="0"/>
              <a:t>………..………………………………………........................................</a:t>
            </a:r>
            <a:endParaRPr lang="fr-FR" sz="1200" dirty="0"/>
          </a:p>
          <a:p>
            <a:r>
              <a:rPr lang="fr-FR" sz="1050" dirty="0"/>
              <a:t>email (in </a:t>
            </a:r>
            <a:r>
              <a:rPr lang="fr-FR" sz="1050" b="1" dirty="0"/>
              <a:t>CAPITAL LETTERS</a:t>
            </a:r>
            <a:r>
              <a:rPr lang="fr-FR" sz="1050" dirty="0"/>
              <a:t>) </a:t>
            </a:r>
            <a:r>
              <a:rPr lang="fr-FR" sz="1200" dirty="0"/>
              <a:t>: </a:t>
            </a:r>
            <a:r>
              <a:rPr lang="fr-FR" sz="1050" dirty="0"/>
              <a:t>………………………………………………………………………………………</a:t>
            </a:r>
            <a:endParaRPr lang="fr-FR" sz="1200" dirty="0"/>
          </a:p>
          <a:p>
            <a:r>
              <a:rPr lang="fr-FR" sz="1050" dirty="0"/>
              <a:t>Phone : …………………………………………………………………………</a:t>
            </a:r>
          </a:p>
        </p:txBody>
      </p:sp>
      <p:sp>
        <p:nvSpPr>
          <p:cNvPr id="5" name="ZoneTexte 4">
            <a:extLst>
              <a:ext uri="{FF2B5EF4-FFF2-40B4-BE49-F238E27FC236}">
                <a16:creationId xmlns:a16="http://schemas.microsoft.com/office/drawing/2014/main" id="{7F754634-97FE-207E-679C-5A4B7E510C54}"/>
              </a:ext>
            </a:extLst>
          </p:cNvPr>
          <p:cNvSpPr txBox="1"/>
          <p:nvPr/>
        </p:nvSpPr>
        <p:spPr>
          <a:xfrm>
            <a:off x="3493022" y="192082"/>
            <a:ext cx="2316480" cy="369332"/>
          </a:xfrm>
          <a:prstGeom prst="rect">
            <a:avLst/>
          </a:prstGeom>
          <a:noFill/>
        </p:spPr>
        <p:txBody>
          <a:bodyPr wrap="square" rtlCol="0">
            <a:spAutoFit/>
          </a:bodyPr>
          <a:lstStyle/>
          <a:p>
            <a:r>
              <a:rPr lang="fr-FR" sz="1800" b="1" i="0" u="none" strike="noStrike" dirty="0" err="1">
                <a:solidFill>
                  <a:srgbClr val="E09900"/>
                </a:solidFill>
                <a:effectLst/>
                <a:latin typeface="Calibri" panose="020F0502020204030204" pitchFamily="34" charset="0"/>
              </a:rPr>
              <a:t>PathoBEE</a:t>
            </a:r>
            <a:r>
              <a:rPr lang="fr-FR" sz="1800" b="1" i="0" u="none" strike="noStrike" dirty="0">
                <a:solidFill>
                  <a:srgbClr val="E09900"/>
                </a:solidFill>
                <a:effectLst/>
                <a:latin typeface="Calibri" panose="020F0502020204030204" pitchFamily="34" charset="0"/>
              </a:rPr>
              <a:t> - Screening</a:t>
            </a:r>
            <a:r>
              <a:rPr lang="fr-FR" dirty="0">
                <a:solidFill>
                  <a:srgbClr val="E09900"/>
                </a:solidFill>
              </a:rPr>
              <a:t> </a:t>
            </a:r>
          </a:p>
        </p:txBody>
      </p:sp>
      <p:sp>
        <p:nvSpPr>
          <p:cNvPr id="6" name="ZoneTexte 5">
            <a:extLst>
              <a:ext uri="{FF2B5EF4-FFF2-40B4-BE49-F238E27FC236}">
                <a16:creationId xmlns:a16="http://schemas.microsoft.com/office/drawing/2014/main" id="{422795E2-DA92-629F-3EA4-2E26FD2D48AD}"/>
              </a:ext>
            </a:extLst>
          </p:cNvPr>
          <p:cNvSpPr txBox="1"/>
          <p:nvPr/>
        </p:nvSpPr>
        <p:spPr>
          <a:xfrm>
            <a:off x="2492688" y="564908"/>
            <a:ext cx="3091834" cy="276999"/>
          </a:xfrm>
          <a:prstGeom prst="rect">
            <a:avLst/>
          </a:prstGeom>
          <a:noFill/>
        </p:spPr>
        <p:txBody>
          <a:bodyPr wrap="square" rtlCol="0">
            <a:spAutoFit/>
          </a:bodyPr>
          <a:lstStyle/>
          <a:p>
            <a:pPr algn="r"/>
            <a:r>
              <a:rPr lang="en-US" sz="1200" b="1" dirty="0">
                <a:solidFill>
                  <a:srgbClr val="E09900"/>
                </a:solidFill>
                <a:latin typeface="Calibri" panose="020F0502020204030204" pitchFamily="34" charset="0"/>
              </a:rPr>
              <a:t>Detection of pathogens in bees by PCR</a:t>
            </a:r>
            <a:endParaRPr lang="fr-FR" sz="1200" dirty="0">
              <a:solidFill>
                <a:srgbClr val="E09900"/>
              </a:solidFill>
            </a:endParaRPr>
          </a:p>
        </p:txBody>
      </p:sp>
      <p:sp>
        <p:nvSpPr>
          <p:cNvPr id="7" name="ZoneTexte 6">
            <a:extLst>
              <a:ext uri="{FF2B5EF4-FFF2-40B4-BE49-F238E27FC236}">
                <a16:creationId xmlns:a16="http://schemas.microsoft.com/office/drawing/2014/main" id="{ED5E514D-176D-877A-E254-4AE1389A3373}"/>
              </a:ext>
            </a:extLst>
          </p:cNvPr>
          <p:cNvSpPr txBox="1"/>
          <p:nvPr/>
        </p:nvSpPr>
        <p:spPr>
          <a:xfrm>
            <a:off x="3741100" y="1160331"/>
            <a:ext cx="3217864" cy="1969770"/>
          </a:xfrm>
          <a:prstGeom prst="rect">
            <a:avLst/>
          </a:prstGeom>
          <a:noFill/>
        </p:spPr>
        <p:txBody>
          <a:bodyPr wrap="square" rtlCol="0">
            <a:spAutoFit/>
          </a:bodyPr>
          <a:lstStyle/>
          <a:p>
            <a:r>
              <a:rPr lang="fr-FR" sz="1200" b="1" dirty="0">
                <a:solidFill>
                  <a:srgbClr val="E09900"/>
                </a:solidFill>
              </a:rPr>
              <a:t> Modalités de paiement</a:t>
            </a:r>
          </a:p>
          <a:p>
            <a:endParaRPr lang="fr-FR" sz="900" dirty="0"/>
          </a:p>
          <a:p>
            <a:r>
              <a:rPr lang="fr-FR" sz="900" dirty="0"/>
              <a:t>Bank transfert :</a:t>
            </a:r>
          </a:p>
          <a:p>
            <a:r>
              <a:rPr lang="fr-FR" sz="900" dirty="0"/>
              <a:t>IBAN : FR76 1680 7004 0037 8275 3621 580</a:t>
            </a:r>
            <a:endParaRPr lang="fr-FR" sz="900" dirty="0">
              <a:ea typeface="Calibri" panose="020F0502020204030204" pitchFamily="34" charset="0"/>
            </a:endParaRPr>
          </a:p>
          <a:p>
            <a:r>
              <a:rPr lang="fr-FR" sz="900" dirty="0">
                <a:ea typeface="Calibri" panose="020F0502020204030204" pitchFamily="34" charset="0"/>
              </a:rPr>
              <a:t>BIC (Bank Identifier Code) </a:t>
            </a:r>
            <a:r>
              <a:rPr lang="fr-FR" sz="900" dirty="0"/>
              <a:t>CCBPFRPPGRE</a:t>
            </a:r>
            <a:endParaRPr lang="fr-FR" sz="900" dirty="0">
              <a:ea typeface="Calibri" panose="020F0502020204030204" pitchFamily="34" charset="0"/>
            </a:endParaRPr>
          </a:p>
          <a:p>
            <a:r>
              <a:rPr lang="en-US" sz="900" u="sng" dirty="0">
                <a:solidFill>
                  <a:srgbClr val="FF0000"/>
                </a:solidFill>
                <a:latin typeface="+mj-lt"/>
                <a:ea typeface="Calibri" panose="020F0502020204030204" pitchFamily="34" charset="0"/>
              </a:rPr>
              <a:t>If paying by bank transfer, please include the reference (Patho BEE) As well as the date of the transfer.  </a:t>
            </a:r>
            <a:endParaRPr lang="fr-FR" sz="900" u="sng" dirty="0">
              <a:solidFill>
                <a:srgbClr val="FF0000"/>
              </a:solidFill>
              <a:effectLst/>
              <a:latin typeface="+mj-lt"/>
              <a:ea typeface="Calibri" panose="020F0502020204030204" pitchFamily="34" charset="0"/>
            </a:endParaRPr>
          </a:p>
          <a:p>
            <a:endParaRPr lang="fr-FR" sz="900" dirty="0">
              <a:effectLst/>
              <a:latin typeface="+mj-lt"/>
              <a:ea typeface="Calibri" panose="020F0502020204030204" pitchFamily="34" charset="0"/>
            </a:endParaRPr>
          </a:p>
          <a:p>
            <a:r>
              <a:rPr lang="en-US" sz="900" dirty="0"/>
              <a:t>Cheque (with analysis reference on the back + NAME) to be placed in the package separately from the bees.</a:t>
            </a:r>
            <a:endParaRPr lang="fr-FR" sz="900" i="1" dirty="0"/>
          </a:p>
          <a:p>
            <a:endParaRPr lang="fr-FR" sz="1100" i="1" dirty="0"/>
          </a:p>
          <a:p>
            <a:r>
              <a:rPr lang="en-US" sz="900" b="1" u="sng" dirty="0">
                <a:solidFill>
                  <a:srgbClr val="FF0000"/>
                </a:solidFill>
              </a:rPr>
              <a:t>Analysis requests received without payment will not be processed.</a:t>
            </a:r>
            <a:endParaRPr lang="fr-FR" sz="1100" i="1" dirty="0"/>
          </a:p>
        </p:txBody>
      </p:sp>
      <p:sp>
        <p:nvSpPr>
          <p:cNvPr id="8" name="ZoneTexte 7">
            <a:extLst>
              <a:ext uri="{FF2B5EF4-FFF2-40B4-BE49-F238E27FC236}">
                <a16:creationId xmlns:a16="http://schemas.microsoft.com/office/drawing/2014/main" id="{8B65B0E3-0D93-B2D7-E0E2-2AEE8EAB4554}"/>
              </a:ext>
            </a:extLst>
          </p:cNvPr>
          <p:cNvSpPr txBox="1"/>
          <p:nvPr/>
        </p:nvSpPr>
        <p:spPr>
          <a:xfrm>
            <a:off x="160102" y="3202563"/>
            <a:ext cx="4564380" cy="276999"/>
          </a:xfrm>
          <a:prstGeom prst="rect">
            <a:avLst/>
          </a:prstGeom>
          <a:noFill/>
        </p:spPr>
        <p:txBody>
          <a:bodyPr wrap="square" rtlCol="0">
            <a:spAutoFit/>
          </a:bodyPr>
          <a:lstStyle/>
          <a:p>
            <a:r>
              <a:rPr lang="fr-FR" sz="1200" b="1" dirty="0" err="1">
                <a:solidFill>
                  <a:srgbClr val="E09900"/>
                </a:solidFill>
                <a:latin typeface="Calibri" panose="020F0502020204030204" pitchFamily="34" charset="0"/>
              </a:rPr>
              <a:t>Pathogens</a:t>
            </a:r>
            <a:r>
              <a:rPr lang="fr-FR" sz="1200" b="1" dirty="0">
                <a:solidFill>
                  <a:srgbClr val="E09900"/>
                </a:solidFill>
                <a:latin typeface="Calibri" panose="020F0502020204030204" pitchFamily="34" charset="0"/>
              </a:rPr>
              <a:t> </a:t>
            </a:r>
            <a:r>
              <a:rPr lang="fr-FR" sz="1200" b="1" dirty="0" err="1">
                <a:solidFill>
                  <a:srgbClr val="E09900"/>
                </a:solidFill>
                <a:latin typeface="Calibri" panose="020F0502020204030204" pitchFamily="34" charset="0"/>
              </a:rPr>
              <a:t>sought</a:t>
            </a:r>
            <a:r>
              <a:rPr lang="fr-FR" sz="1200" b="1" dirty="0">
                <a:solidFill>
                  <a:srgbClr val="E09900"/>
                </a:solidFill>
                <a:latin typeface="Calibri" panose="020F0502020204030204" pitchFamily="34" charset="0"/>
              </a:rPr>
              <a:t> by </a:t>
            </a:r>
            <a:r>
              <a:rPr lang="fr-FR" sz="1200" b="1" dirty="0" err="1">
                <a:solidFill>
                  <a:srgbClr val="E09900"/>
                </a:solidFill>
                <a:latin typeface="Calibri" panose="020F0502020204030204" pitchFamily="34" charset="0"/>
              </a:rPr>
              <a:t>qPCR</a:t>
            </a:r>
            <a:r>
              <a:rPr lang="fr-FR" sz="1200" b="1" dirty="0">
                <a:solidFill>
                  <a:srgbClr val="E09900"/>
                </a:solidFill>
                <a:latin typeface="Calibri" panose="020F0502020204030204" pitchFamily="34" charset="0"/>
              </a:rPr>
              <a:t> </a:t>
            </a:r>
            <a:r>
              <a:rPr lang="fr-FR" sz="1200" b="1" i="0" u="none" strike="noStrike" dirty="0">
                <a:solidFill>
                  <a:srgbClr val="E09900"/>
                </a:solidFill>
                <a:effectLst/>
                <a:latin typeface="Calibri" panose="020F0502020204030204" pitchFamily="34" charset="0"/>
              </a:rPr>
              <a:t>:</a:t>
            </a:r>
            <a:r>
              <a:rPr lang="fr-FR" sz="1200" dirty="0">
                <a:solidFill>
                  <a:srgbClr val="E09900"/>
                </a:solidFill>
              </a:rPr>
              <a:t> </a:t>
            </a:r>
          </a:p>
        </p:txBody>
      </p:sp>
      <p:sp>
        <p:nvSpPr>
          <p:cNvPr id="14" name="ZoneTexte 13">
            <a:extLst>
              <a:ext uri="{FF2B5EF4-FFF2-40B4-BE49-F238E27FC236}">
                <a16:creationId xmlns:a16="http://schemas.microsoft.com/office/drawing/2014/main" id="{ED547AB2-B33E-1628-8891-863BFAE46425}"/>
              </a:ext>
            </a:extLst>
          </p:cNvPr>
          <p:cNvSpPr txBox="1"/>
          <p:nvPr/>
        </p:nvSpPr>
        <p:spPr>
          <a:xfrm>
            <a:off x="175486" y="8309826"/>
            <a:ext cx="6544863" cy="784830"/>
          </a:xfrm>
          <a:prstGeom prst="rect">
            <a:avLst/>
          </a:prstGeom>
          <a:noFill/>
        </p:spPr>
        <p:txBody>
          <a:bodyPr wrap="square" rtlCol="0">
            <a:spAutoFit/>
          </a:bodyPr>
          <a:lstStyle/>
          <a:p>
            <a:pPr algn="just"/>
            <a:r>
              <a:rPr lang="en-US" sz="900" b="1" dirty="0">
                <a:solidFill>
                  <a:srgbClr val="E09900"/>
                </a:solidFill>
                <a:latin typeface="+mj-lt"/>
              </a:rPr>
              <a:t>Analysis and Cost Coverage Agreement </a:t>
            </a:r>
            <a:r>
              <a:rPr lang="fr-FR" sz="900" b="1" dirty="0">
                <a:solidFill>
                  <a:srgbClr val="E09900"/>
                </a:solidFill>
                <a:latin typeface="+mj-lt"/>
              </a:rPr>
              <a:t>: </a:t>
            </a:r>
          </a:p>
          <a:p>
            <a:pPr algn="just"/>
            <a:r>
              <a:rPr lang="en-US" sz="900" dirty="0">
                <a:latin typeface="+mj-lt"/>
              </a:rPr>
              <a:t>By signing, I agree that IODOLAB may perform the requested analysis, which I will send by mail at my expense.</a:t>
            </a:r>
          </a:p>
          <a:p>
            <a:pPr algn="just"/>
            <a:r>
              <a:rPr lang="en-US" sz="900" dirty="0">
                <a:latin typeface="+mj-lt"/>
              </a:rPr>
              <a:t>An invoice for the analysis will be sent to me.</a:t>
            </a:r>
          </a:p>
          <a:p>
            <a:pPr algn="just"/>
            <a:r>
              <a:rPr lang="en-US" sz="900" dirty="0">
                <a:latin typeface="+mj-lt"/>
              </a:rPr>
              <a:t>By signing, I consent to IODOLAB storing the information written on this order form according to the terms described on the back of this page.</a:t>
            </a:r>
            <a:endParaRPr lang="fr-FR" sz="900" dirty="0">
              <a:latin typeface="+mj-lt"/>
            </a:endParaRPr>
          </a:p>
        </p:txBody>
      </p:sp>
      <p:sp>
        <p:nvSpPr>
          <p:cNvPr id="32" name="Rectangle : coins arrondis 31">
            <a:extLst>
              <a:ext uri="{FF2B5EF4-FFF2-40B4-BE49-F238E27FC236}">
                <a16:creationId xmlns:a16="http://schemas.microsoft.com/office/drawing/2014/main" id="{0756E168-A105-2E19-87C2-12960C2D56C1}"/>
              </a:ext>
            </a:extLst>
          </p:cNvPr>
          <p:cNvSpPr/>
          <p:nvPr/>
        </p:nvSpPr>
        <p:spPr>
          <a:xfrm>
            <a:off x="188881" y="1105246"/>
            <a:ext cx="3217864" cy="2060425"/>
          </a:xfrm>
          <a:prstGeom prst="round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E09900"/>
              </a:solidFill>
            </a:endParaRPr>
          </a:p>
        </p:txBody>
      </p:sp>
      <p:sp>
        <p:nvSpPr>
          <p:cNvPr id="35" name="Rectangle : coins arrondis 34">
            <a:extLst>
              <a:ext uri="{FF2B5EF4-FFF2-40B4-BE49-F238E27FC236}">
                <a16:creationId xmlns:a16="http://schemas.microsoft.com/office/drawing/2014/main" id="{D924580D-32F8-98F1-72DC-6E91B9E45E29}"/>
              </a:ext>
            </a:extLst>
          </p:cNvPr>
          <p:cNvSpPr/>
          <p:nvPr/>
        </p:nvSpPr>
        <p:spPr>
          <a:xfrm>
            <a:off x="3538856" y="1087137"/>
            <a:ext cx="3166110" cy="2060426"/>
          </a:xfrm>
          <a:prstGeom prst="round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E09900"/>
              </a:solidFill>
            </a:endParaRPr>
          </a:p>
        </p:txBody>
      </p:sp>
      <p:sp>
        <p:nvSpPr>
          <p:cNvPr id="37" name="Rectangle 36">
            <a:extLst>
              <a:ext uri="{FF2B5EF4-FFF2-40B4-BE49-F238E27FC236}">
                <a16:creationId xmlns:a16="http://schemas.microsoft.com/office/drawing/2014/main" id="{12558D9F-2DD6-DD96-51E1-97956EB5AB2B}"/>
              </a:ext>
            </a:extLst>
          </p:cNvPr>
          <p:cNvSpPr/>
          <p:nvPr/>
        </p:nvSpPr>
        <p:spPr>
          <a:xfrm>
            <a:off x="3642641" y="2383386"/>
            <a:ext cx="137795" cy="123888"/>
          </a:xfrm>
          <a:prstGeom prst="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8" name="Tableau 38">
            <a:extLst>
              <a:ext uri="{FF2B5EF4-FFF2-40B4-BE49-F238E27FC236}">
                <a16:creationId xmlns:a16="http://schemas.microsoft.com/office/drawing/2014/main" id="{FA6ABCDD-B382-E9D8-91CE-7B13273D1FC5}"/>
              </a:ext>
            </a:extLst>
          </p:cNvPr>
          <p:cNvGraphicFramePr>
            <a:graphicFrameLocks noGrp="1"/>
          </p:cNvGraphicFramePr>
          <p:nvPr>
            <p:extLst>
              <p:ext uri="{D42A27DB-BD31-4B8C-83A1-F6EECF244321}">
                <p14:modId xmlns:p14="http://schemas.microsoft.com/office/powerpoint/2010/main" val="3066094990"/>
              </p:ext>
            </p:extLst>
          </p:nvPr>
        </p:nvGraphicFramePr>
        <p:xfrm>
          <a:off x="190871" y="3504078"/>
          <a:ext cx="6514096" cy="1463040"/>
        </p:xfrm>
        <a:graphic>
          <a:graphicData uri="http://schemas.openxmlformats.org/drawingml/2006/table">
            <a:tbl>
              <a:tblPr firstRow="1" bandRow="1">
                <a:tableStyleId>{E8034E78-7F5D-4C2E-B375-FC64B27BC917}</a:tableStyleId>
              </a:tblPr>
              <a:tblGrid>
                <a:gridCol w="1923679">
                  <a:extLst>
                    <a:ext uri="{9D8B030D-6E8A-4147-A177-3AD203B41FA5}">
                      <a16:colId xmlns:a16="http://schemas.microsoft.com/office/drawing/2014/main" val="195151523"/>
                    </a:ext>
                  </a:extLst>
                </a:gridCol>
                <a:gridCol w="2247900">
                  <a:extLst>
                    <a:ext uri="{9D8B030D-6E8A-4147-A177-3AD203B41FA5}">
                      <a16:colId xmlns:a16="http://schemas.microsoft.com/office/drawing/2014/main" val="3459941996"/>
                    </a:ext>
                  </a:extLst>
                </a:gridCol>
                <a:gridCol w="400619">
                  <a:extLst>
                    <a:ext uri="{9D8B030D-6E8A-4147-A177-3AD203B41FA5}">
                      <a16:colId xmlns:a16="http://schemas.microsoft.com/office/drawing/2014/main" val="604657061"/>
                    </a:ext>
                  </a:extLst>
                </a:gridCol>
                <a:gridCol w="1941898">
                  <a:extLst>
                    <a:ext uri="{9D8B030D-6E8A-4147-A177-3AD203B41FA5}">
                      <a16:colId xmlns:a16="http://schemas.microsoft.com/office/drawing/2014/main" val="3837536937"/>
                    </a:ext>
                  </a:extLst>
                </a:gridCol>
              </a:tblGrid>
              <a:tr h="1079744">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Acute </a:t>
                      </a:r>
                      <a:r>
                        <a:rPr lang="fr-FR" sz="900" dirty="0" err="1">
                          <a:solidFill>
                            <a:schemeClr val="tx1"/>
                          </a:solidFill>
                        </a:rPr>
                        <a:t>BeeParalysis</a:t>
                      </a:r>
                      <a:r>
                        <a:rPr lang="fr-FR" sz="900" dirty="0">
                          <a:solidFill>
                            <a:schemeClr val="tx1"/>
                          </a:solidFill>
                        </a:rPr>
                        <a:t>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Black Queen </a:t>
                      </a:r>
                      <a:r>
                        <a:rPr lang="fr-FR" sz="900" dirty="0" err="1">
                          <a:solidFill>
                            <a:schemeClr val="tx1"/>
                          </a:solidFill>
                        </a:rPr>
                        <a:t>Cell</a:t>
                      </a:r>
                      <a:r>
                        <a:rPr lang="fr-FR" sz="900" dirty="0">
                          <a:solidFill>
                            <a:schemeClr val="tx1"/>
                          </a:solidFill>
                        </a:rPr>
                        <a:t> Virus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err="1">
                          <a:solidFill>
                            <a:schemeClr val="tx1"/>
                          </a:solidFill>
                        </a:rPr>
                        <a:t>Chronic</a:t>
                      </a:r>
                      <a:r>
                        <a:rPr lang="fr-FR" sz="900" dirty="0">
                          <a:solidFill>
                            <a:schemeClr val="tx1"/>
                          </a:solidFill>
                        </a:rPr>
                        <a:t> Bee </a:t>
                      </a:r>
                      <a:r>
                        <a:rPr lang="fr-FR" sz="900" dirty="0" err="1">
                          <a:solidFill>
                            <a:schemeClr val="tx1"/>
                          </a:solidFill>
                        </a:rPr>
                        <a:t>Paralysis</a:t>
                      </a:r>
                      <a:r>
                        <a:rPr lang="fr-FR" sz="900" dirty="0">
                          <a:solidFill>
                            <a:schemeClr val="tx1"/>
                          </a:solidFill>
                        </a:rPr>
                        <a:t>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err="1">
                          <a:solidFill>
                            <a:schemeClr val="tx1"/>
                          </a:solidFill>
                        </a:rPr>
                        <a:t>Deformed</a:t>
                      </a:r>
                      <a:r>
                        <a:rPr lang="fr-FR" sz="900" dirty="0">
                          <a:solidFill>
                            <a:schemeClr val="tx1"/>
                          </a:solidFill>
                        </a:rPr>
                        <a:t> Wing Virus (DWV-A)</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90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Kashmir Bee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err="1">
                          <a:solidFill>
                            <a:schemeClr val="tx1"/>
                          </a:solidFill>
                        </a:rPr>
                        <a:t>Sacbrood</a:t>
                      </a:r>
                      <a:r>
                        <a:rPr lang="fr-FR" sz="900" dirty="0">
                          <a:solidFill>
                            <a:schemeClr val="tx1"/>
                          </a:solidFill>
                        </a:rPr>
                        <a:t> Bee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Slow Bee </a:t>
                      </a:r>
                      <a:r>
                        <a:rPr lang="fr-FR" sz="900" dirty="0" err="1">
                          <a:solidFill>
                            <a:schemeClr val="tx1"/>
                          </a:solidFill>
                        </a:rPr>
                        <a:t>Paralysis</a:t>
                      </a:r>
                      <a:r>
                        <a:rPr lang="fr-FR" sz="900" dirty="0">
                          <a:solidFill>
                            <a:schemeClr val="tx1"/>
                          </a:solidFill>
                        </a:rPr>
                        <a:t>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Varroa </a:t>
                      </a:r>
                      <a:r>
                        <a:rPr lang="fr-FR" sz="900" dirty="0" err="1">
                          <a:solidFill>
                            <a:schemeClr val="tx1"/>
                          </a:solidFill>
                        </a:rPr>
                        <a:t>Destructor</a:t>
                      </a:r>
                      <a:r>
                        <a:rPr lang="fr-FR" sz="900" dirty="0">
                          <a:solidFill>
                            <a:schemeClr val="tx1"/>
                          </a:solidFill>
                        </a:rPr>
                        <a:t> Virus (DWV-B)</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i="0" dirty="0" err="1">
                          <a:solidFill>
                            <a:schemeClr val="tx1"/>
                          </a:solidFill>
                        </a:rPr>
                        <a:t>Nosema</a:t>
                      </a:r>
                      <a:r>
                        <a:rPr lang="fr-FR" sz="900" i="0" dirty="0">
                          <a:solidFill>
                            <a:schemeClr val="tx1"/>
                          </a:solidFill>
                        </a:rPr>
                        <a:t> apis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i="0" dirty="0" err="1">
                          <a:solidFill>
                            <a:schemeClr val="tx1"/>
                          </a:solidFill>
                        </a:rPr>
                        <a:t>Nosema</a:t>
                      </a:r>
                      <a:r>
                        <a:rPr lang="fr-FR" sz="900" i="0" dirty="0">
                          <a:solidFill>
                            <a:schemeClr val="tx1"/>
                          </a:solidFill>
                        </a:rPr>
                        <a:t> </a:t>
                      </a:r>
                      <a:r>
                        <a:rPr lang="fr-FR" sz="900" i="0" dirty="0" err="1">
                          <a:solidFill>
                            <a:schemeClr val="tx1"/>
                          </a:solidFill>
                        </a:rPr>
                        <a:t>ceranae</a:t>
                      </a:r>
                      <a:endParaRPr lang="fr-FR" sz="900"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i="0" dirty="0" err="1">
                          <a:solidFill>
                            <a:schemeClr val="tx1"/>
                          </a:solidFill>
                        </a:rPr>
                        <a:t>Paenibacillus</a:t>
                      </a:r>
                      <a:r>
                        <a:rPr lang="fr-FR" sz="900" i="0" dirty="0">
                          <a:solidFill>
                            <a:schemeClr val="tx1"/>
                          </a:solidFill>
                        </a:rPr>
                        <a:t> </a:t>
                      </a:r>
                      <a:r>
                        <a:rPr lang="fr-FR" sz="900" i="0" dirty="0" err="1">
                          <a:solidFill>
                            <a:schemeClr val="tx1"/>
                          </a:solidFill>
                        </a:rPr>
                        <a:t>larvae</a:t>
                      </a:r>
                      <a:r>
                        <a:rPr lang="fr-FR" sz="900" i="0" dirty="0">
                          <a:solidFill>
                            <a:schemeClr val="tx1"/>
                          </a:solidFill>
                        </a:rPr>
                        <a:t> </a:t>
                      </a:r>
                      <a:r>
                        <a:rPr lang="fr-FR" sz="900" b="1" i="0" dirty="0">
                          <a:solidFill>
                            <a:schemeClr val="tx1"/>
                          </a:solidFill>
                        </a:rPr>
                        <a:t>(Loque américaine)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err="1">
                          <a:solidFill>
                            <a:schemeClr val="tx1"/>
                          </a:solidFill>
                        </a:rPr>
                        <a:t>Lotmaria</a:t>
                      </a:r>
                      <a:r>
                        <a:rPr lang="fr-FR" sz="900" b="1" i="0" dirty="0">
                          <a:solidFill>
                            <a:schemeClr val="tx1"/>
                          </a:solidFill>
                        </a:rPr>
                        <a:t> passim</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err="1">
                          <a:solidFill>
                            <a:schemeClr val="tx1"/>
                          </a:solidFill>
                        </a:rPr>
                        <a:t>Melissococcus</a:t>
                      </a:r>
                      <a:r>
                        <a:rPr lang="fr-FR" sz="900" b="1" i="0" dirty="0">
                          <a:solidFill>
                            <a:schemeClr val="tx1"/>
                          </a:solidFill>
                        </a:rPr>
                        <a:t> </a:t>
                      </a:r>
                      <a:r>
                        <a:rPr lang="fr-FR" sz="900" b="1" i="0" dirty="0" err="1">
                          <a:solidFill>
                            <a:schemeClr val="tx1"/>
                          </a:solidFill>
                        </a:rPr>
                        <a:t>plutonius</a:t>
                      </a: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err="1">
                          <a:solidFill>
                            <a:schemeClr val="tx1"/>
                          </a:solidFill>
                        </a:rPr>
                        <a:t>Acarapis</a:t>
                      </a:r>
                      <a:r>
                        <a:rPr lang="fr-FR" sz="900" b="1" i="0" dirty="0">
                          <a:solidFill>
                            <a:schemeClr val="tx1"/>
                          </a:solidFill>
                        </a:rPr>
                        <a:t> </a:t>
                      </a:r>
                      <a:r>
                        <a:rPr lang="fr-FR" sz="900" b="1" i="0" dirty="0" err="1">
                          <a:solidFill>
                            <a:schemeClr val="tx1"/>
                          </a:solidFill>
                        </a:rPr>
                        <a:t>woodi</a:t>
                      </a: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a:solidFill>
                            <a:schemeClr val="tx1"/>
                          </a:solidFill>
                        </a:rPr>
                        <a:t>IAPV</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kern="1200" dirty="0" err="1">
                          <a:solidFill>
                            <a:schemeClr val="tx1"/>
                          </a:solidFill>
                          <a:latin typeface="+mn-lt"/>
                          <a:ea typeface="+mn-ea"/>
                          <a:cs typeface="+mn-cs"/>
                        </a:rPr>
                        <a:t>Crithidia</a:t>
                      </a:r>
                      <a:r>
                        <a:rPr lang="fr-FR" sz="900" b="1" i="0" kern="1200" dirty="0">
                          <a:solidFill>
                            <a:schemeClr val="tx1"/>
                          </a:solidFill>
                          <a:latin typeface="+mn-lt"/>
                          <a:ea typeface="+mn-ea"/>
                          <a:cs typeface="+mn-cs"/>
                        </a:rPr>
                        <a:t> </a:t>
                      </a:r>
                      <a:r>
                        <a:rPr lang="fr-FR" sz="900" b="1" i="0" kern="1200" dirty="0" err="1">
                          <a:solidFill>
                            <a:schemeClr val="tx1"/>
                          </a:solidFill>
                          <a:latin typeface="+mn-lt"/>
                          <a:ea typeface="+mn-ea"/>
                          <a:cs typeface="+mn-cs"/>
                        </a:rPr>
                        <a:t>mellificae</a:t>
                      </a:r>
                      <a:endParaRPr lang="fr-FR" sz="900" b="1" i="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sz="900" b="1" i="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FR" sz="2400" b="0" dirty="0">
                          <a:solidFill>
                            <a:schemeClr val="tx1"/>
                          </a:solidFill>
                        </a:rPr>
                        <a:t>125€</a:t>
                      </a:r>
                      <a:r>
                        <a:rPr lang="fr-FR" sz="800" b="0" kern="1200" dirty="0">
                          <a:solidFill>
                            <a:schemeClr val="tx1"/>
                          </a:solidFill>
                          <a:latin typeface="+mn-lt"/>
                          <a:ea typeface="+mn-ea"/>
                          <a:cs typeface="+mn-cs"/>
                        </a:rPr>
                        <a:t>excl.taxes </a:t>
                      </a:r>
                      <a:r>
                        <a:rPr lang="fr-FR" sz="2400" b="0" dirty="0">
                          <a:solidFill>
                            <a:schemeClr val="tx1"/>
                          </a:solidFill>
                        </a:rPr>
                        <a:t>/</a:t>
                      </a:r>
                      <a:r>
                        <a:rPr lang="fr-FR" sz="800" b="0" dirty="0">
                          <a:solidFill>
                            <a:schemeClr val="tx1"/>
                          </a:solidFill>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2400" b="0" dirty="0">
                          <a:solidFill>
                            <a:schemeClr val="tx1"/>
                          </a:solidFill>
                        </a:rPr>
                        <a:t>150€</a:t>
                      </a:r>
                      <a:r>
                        <a:rPr lang="fr-FR" sz="800" b="0" dirty="0">
                          <a:solidFill>
                            <a:schemeClr val="tx1"/>
                          </a:solidFill>
                        </a:rPr>
                        <a:t>incl.taxes</a:t>
                      </a:r>
                    </a:p>
                    <a:p>
                      <a:pPr marL="0" marR="0" lvl="0" indent="0" algn="ctr" defTabSz="6858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rPr>
                        <a:t>(Includes: 1 sampling kit + 16 analyzed targets)</a:t>
                      </a:r>
                      <a:endParaRPr lang="fr-FR"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5110593"/>
                  </a:ext>
                </a:extLst>
              </a:tr>
            </a:tbl>
          </a:graphicData>
        </a:graphic>
      </p:graphicFrame>
      <p:sp>
        <p:nvSpPr>
          <p:cNvPr id="72" name="Rectangle 71">
            <a:extLst>
              <a:ext uri="{FF2B5EF4-FFF2-40B4-BE49-F238E27FC236}">
                <a16:creationId xmlns:a16="http://schemas.microsoft.com/office/drawing/2014/main" id="{AB03C042-9630-F91B-41D5-D549D1B5068F}"/>
              </a:ext>
            </a:extLst>
          </p:cNvPr>
          <p:cNvSpPr/>
          <p:nvPr/>
        </p:nvSpPr>
        <p:spPr>
          <a:xfrm>
            <a:off x="3635055" y="1543316"/>
            <a:ext cx="137795" cy="123888"/>
          </a:xfrm>
          <a:prstGeom prst="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E09900"/>
              </a:solidFill>
            </a:endParaRPr>
          </a:p>
        </p:txBody>
      </p:sp>
      <p:sp>
        <p:nvSpPr>
          <p:cNvPr id="99" name="ZoneTexte 98">
            <a:extLst>
              <a:ext uri="{FF2B5EF4-FFF2-40B4-BE49-F238E27FC236}">
                <a16:creationId xmlns:a16="http://schemas.microsoft.com/office/drawing/2014/main" id="{DF187448-4AE4-8E5A-87FD-D4312F49FFD6}"/>
              </a:ext>
            </a:extLst>
          </p:cNvPr>
          <p:cNvSpPr txBox="1"/>
          <p:nvPr/>
        </p:nvSpPr>
        <p:spPr>
          <a:xfrm>
            <a:off x="151852" y="7601458"/>
            <a:ext cx="6682340" cy="646331"/>
          </a:xfrm>
          <a:prstGeom prst="rect">
            <a:avLst/>
          </a:prstGeom>
          <a:noFill/>
        </p:spPr>
        <p:txBody>
          <a:bodyPr wrap="square" rtlCol="0">
            <a:spAutoFit/>
          </a:bodyPr>
          <a:lstStyle/>
          <a:p>
            <a:r>
              <a:rPr lang="fr-FR" sz="900" b="1" dirty="0" err="1">
                <a:solidFill>
                  <a:srgbClr val="E09900"/>
                </a:solidFill>
                <a:latin typeface="+mj-lt"/>
              </a:rPr>
              <a:t>Results</a:t>
            </a:r>
            <a:r>
              <a:rPr lang="fr-FR" sz="900" b="1" dirty="0">
                <a:solidFill>
                  <a:srgbClr val="E09900"/>
                </a:solidFill>
                <a:latin typeface="+mj-lt"/>
              </a:rPr>
              <a:t> </a:t>
            </a:r>
            <a:r>
              <a:rPr lang="fr-FR" sz="900" b="1" dirty="0" err="1">
                <a:solidFill>
                  <a:srgbClr val="E09900"/>
                </a:solidFill>
                <a:latin typeface="+mj-lt"/>
              </a:rPr>
              <a:t>turnaround</a:t>
            </a:r>
            <a:r>
              <a:rPr lang="fr-FR" sz="900" b="1" dirty="0">
                <a:solidFill>
                  <a:srgbClr val="E09900"/>
                </a:solidFill>
                <a:latin typeface="+mj-lt"/>
              </a:rPr>
              <a:t> time</a:t>
            </a:r>
          </a:p>
          <a:p>
            <a:r>
              <a:rPr lang="en-US" sz="900" dirty="0">
                <a:latin typeface="+mj-lt"/>
              </a:rPr>
              <a:t>Results will be sent by email within 5 business days of receiving the package.</a:t>
            </a:r>
            <a:r>
              <a:rPr lang="fr-FR" sz="900" dirty="0">
                <a:latin typeface="+mj-lt"/>
              </a:rPr>
              <a:t> </a:t>
            </a:r>
          </a:p>
          <a:p>
            <a:r>
              <a:rPr lang="en-US" sz="900" dirty="0">
                <a:latin typeface="+mj-lt"/>
              </a:rPr>
              <a:t>The results will be forwarded to the IODOLAB technical contact as well as to the beekeeper (please fill in the box above with your email address).</a:t>
            </a:r>
          </a:p>
        </p:txBody>
      </p:sp>
      <p:pic>
        <p:nvPicPr>
          <p:cNvPr id="10" name="Graphique 9">
            <a:extLst>
              <a:ext uri="{FF2B5EF4-FFF2-40B4-BE49-F238E27FC236}">
                <a16:creationId xmlns:a16="http://schemas.microsoft.com/office/drawing/2014/main" id="{68A6A18E-BDA6-8AA6-4EEA-5A51C944E9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84521" y="61059"/>
            <a:ext cx="1139902" cy="1033542"/>
          </a:xfrm>
          <a:prstGeom prst="rect">
            <a:avLst/>
          </a:prstGeom>
        </p:spPr>
      </p:pic>
      <p:sp>
        <p:nvSpPr>
          <p:cNvPr id="31" name="ZoneTexte 30">
            <a:extLst>
              <a:ext uri="{FF2B5EF4-FFF2-40B4-BE49-F238E27FC236}">
                <a16:creationId xmlns:a16="http://schemas.microsoft.com/office/drawing/2014/main" id="{33B72794-9C90-063F-FC93-96CE781D6901}"/>
              </a:ext>
            </a:extLst>
          </p:cNvPr>
          <p:cNvSpPr txBox="1"/>
          <p:nvPr/>
        </p:nvSpPr>
        <p:spPr>
          <a:xfrm>
            <a:off x="151852" y="4990506"/>
            <a:ext cx="6535542" cy="2539157"/>
          </a:xfrm>
          <a:prstGeom prst="rect">
            <a:avLst/>
          </a:prstGeom>
          <a:noFill/>
        </p:spPr>
        <p:txBody>
          <a:bodyPr wrap="square" rtlCol="0">
            <a:spAutoFit/>
          </a:bodyPr>
          <a:lstStyle/>
          <a:p>
            <a:pPr algn="just"/>
            <a:r>
              <a:rPr lang="fr-FR" sz="900" b="1" dirty="0">
                <a:solidFill>
                  <a:srgbClr val="E09900"/>
                </a:solidFill>
                <a:latin typeface="+mj-lt"/>
              </a:rPr>
              <a:t>Sampling Protocol :</a:t>
            </a:r>
            <a:endParaRPr lang="fr-FR" sz="900" b="1" u="sng" dirty="0">
              <a:latin typeface="+mj-lt"/>
            </a:endParaRPr>
          </a:p>
          <a:p>
            <a:pPr algn="just"/>
            <a:r>
              <a:rPr lang="fr-FR" sz="900" b="1" u="sng" dirty="0" err="1">
                <a:latin typeface="+mj-lt"/>
              </a:rPr>
              <a:t>Before</a:t>
            </a:r>
            <a:r>
              <a:rPr lang="fr-FR" sz="900" b="1" u="sng" dirty="0">
                <a:latin typeface="+mj-lt"/>
              </a:rPr>
              <a:t> </a:t>
            </a:r>
            <a:r>
              <a:rPr lang="fr-FR" sz="900" b="1" u="sng" dirty="0" err="1">
                <a:latin typeface="+mj-lt"/>
              </a:rPr>
              <a:t>collecting</a:t>
            </a:r>
            <a:r>
              <a:rPr lang="fr-FR" sz="900" b="1" u="sng" dirty="0">
                <a:latin typeface="+mj-lt"/>
              </a:rPr>
              <a:t> </a:t>
            </a:r>
            <a:r>
              <a:rPr lang="fr-FR" sz="900" b="1" u="sng" dirty="0" err="1">
                <a:latin typeface="+mj-lt"/>
              </a:rPr>
              <a:t>your</a:t>
            </a:r>
            <a:r>
              <a:rPr lang="fr-FR" sz="900" b="1" u="sng" dirty="0">
                <a:latin typeface="+mj-lt"/>
              </a:rPr>
              <a:t> </a:t>
            </a:r>
            <a:r>
              <a:rPr lang="fr-FR" sz="900" b="1" u="sng" dirty="0" err="1">
                <a:latin typeface="+mj-lt"/>
              </a:rPr>
              <a:t>bees</a:t>
            </a:r>
            <a:r>
              <a:rPr lang="fr-FR" sz="900" b="1" u="sng" dirty="0">
                <a:latin typeface="+mj-lt"/>
              </a:rPr>
              <a:t> ;</a:t>
            </a:r>
          </a:p>
          <a:p>
            <a:pPr algn="just"/>
            <a:r>
              <a:rPr lang="fr-FR" sz="900" dirty="0">
                <a:latin typeface="+mj-lt"/>
              </a:rPr>
              <a:t>1 - </a:t>
            </a:r>
            <a:r>
              <a:rPr lang="en-US" sz="900" dirty="0">
                <a:latin typeface="+mj-lt"/>
              </a:rPr>
              <a:t>Prepare the return bag: plastic box + completed collection forms to be placed in the small white envelope.</a:t>
            </a:r>
            <a:endParaRPr lang="fr-FR" sz="900" dirty="0">
              <a:latin typeface="+mj-lt"/>
            </a:endParaRPr>
          </a:p>
          <a:p>
            <a:pPr algn="just"/>
            <a:r>
              <a:rPr lang="fr-FR" sz="900" dirty="0">
                <a:latin typeface="+mj-lt"/>
              </a:rPr>
              <a:t>2 - </a:t>
            </a:r>
            <a:r>
              <a:rPr lang="en-US" sz="900" dirty="0">
                <a:latin typeface="+mj-lt"/>
              </a:rPr>
              <a:t>Collect your bees only at the beginning of the week, before Tuesday at 9:00 AM for immediate mailing before the mail collection (which varies depending on the municipality)</a:t>
            </a:r>
            <a:r>
              <a:rPr lang="fr-FR" sz="900" dirty="0">
                <a:latin typeface="+mj-lt"/>
              </a:rPr>
              <a:t>. </a:t>
            </a:r>
            <a:endParaRPr lang="fr-FR" sz="900" dirty="0">
              <a:highlight>
                <a:srgbClr val="FFFF00"/>
              </a:highlight>
              <a:latin typeface="+mj-lt"/>
            </a:endParaRPr>
          </a:p>
          <a:p>
            <a:pPr algn="just"/>
            <a:endParaRPr lang="fr-FR" sz="200" b="1" dirty="0">
              <a:latin typeface="+mj-lt"/>
            </a:endParaRPr>
          </a:p>
          <a:p>
            <a:pPr algn="just"/>
            <a:r>
              <a:rPr lang="en-US" sz="900" b="1" u="sng" dirty="0">
                <a:latin typeface="+mj-lt"/>
              </a:rPr>
              <a:t>2 methods for collecting your bees</a:t>
            </a:r>
            <a:r>
              <a:rPr lang="fr-FR" sz="900" b="1" u="sng" dirty="0">
                <a:latin typeface="+mj-lt"/>
              </a:rPr>
              <a:t> :</a:t>
            </a:r>
          </a:p>
          <a:p>
            <a:pPr algn="just"/>
            <a:r>
              <a:rPr lang="fr-FR" sz="900" b="1" dirty="0">
                <a:latin typeface="+mj-lt"/>
                <a:ea typeface="Calibri" panose="020F0502020204030204" pitchFamily="34" charset="0"/>
              </a:rPr>
              <a:t>A </a:t>
            </a:r>
            <a:r>
              <a:rPr lang="fr-FR" sz="900" dirty="0">
                <a:latin typeface="+mj-lt"/>
                <a:ea typeface="Calibri" panose="020F0502020204030204" pitchFamily="34" charset="0"/>
              </a:rPr>
              <a:t>: </a:t>
            </a:r>
            <a:r>
              <a:rPr lang="en-US" sz="900" dirty="0">
                <a:latin typeface="+mj-lt"/>
                <a:ea typeface="Calibri" panose="020F0502020204030204" pitchFamily="34" charset="0"/>
              </a:rPr>
              <a:t>Remove a frame covered with bees from a suspect colony, tilt it, and quickly wipe it from top to bottom using the bee sampling kit provided by your contacts. The bees will escape from the frame and fly into the container, which must be closed immediately. The analysis requires a minimum of 30 to 50 bees.</a:t>
            </a:r>
            <a:r>
              <a:rPr lang="fr-FR" sz="900" dirty="0">
                <a:effectLst/>
                <a:latin typeface="+mj-lt"/>
                <a:ea typeface="Calibri" panose="020F0502020204030204" pitchFamily="34" charset="0"/>
              </a:rPr>
              <a:t> </a:t>
            </a:r>
          </a:p>
          <a:p>
            <a:pPr algn="just"/>
            <a:r>
              <a:rPr lang="fr-FR" sz="900" b="1" dirty="0">
                <a:latin typeface="+mj-lt"/>
                <a:ea typeface="Calibri" panose="020F0502020204030204" pitchFamily="34" charset="0"/>
              </a:rPr>
              <a:t>B </a:t>
            </a:r>
            <a:r>
              <a:rPr lang="fr-FR" sz="900" dirty="0">
                <a:latin typeface="+mj-lt"/>
                <a:ea typeface="Calibri" panose="020F0502020204030204" pitchFamily="34" charset="0"/>
              </a:rPr>
              <a:t>: </a:t>
            </a:r>
            <a:r>
              <a:rPr lang="en-US" sz="900" dirty="0">
                <a:latin typeface="+mj-lt"/>
                <a:ea typeface="Calibri" panose="020F0502020204030204" pitchFamily="34" charset="0"/>
              </a:rPr>
              <a:t>If your hive has a hole in the top, simply place the open plastic container from the bee collection kit over the hole and wait for the bees to go inside, then close the container.</a:t>
            </a:r>
            <a:endParaRPr lang="fr-FR" sz="900" dirty="0">
              <a:latin typeface="+mj-lt"/>
              <a:ea typeface="Calibri" panose="020F0502020204030204" pitchFamily="34" charset="0"/>
            </a:endParaRPr>
          </a:p>
          <a:p>
            <a:pPr algn="just"/>
            <a:r>
              <a:rPr lang="fr-FR" sz="900" b="1" dirty="0">
                <a:latin typeface="+mj-lt"/>
                <a:ea typeface="Calibri" panose="020F0502020204030204" pitchFamily="34" charset="0"/>
              </a:rPr>
              <a:t>C </a:t>
            </a:r>
            <a:r>
              <a:rPr lang="fr-FR" sz="900" dirty="0">
                <a:latin typeface="+mj-lt"/>
                <a:ea typeface="Calibri" panose="020F0502020204030204" pitchFamily="34" charset="0"/>
              </a:rPr>
              <a:t>: </a:t>
            </a:r>
            <a:r>
              <a:rPr lang="en-US" sz="900" dirty="0">
                <a:latin typeface="+mj-lt"/>
                <a:ea typeface="Calibri" panose="020F0502020204030204" pitchFamily="34" charset="0"/>
              </a:rPr>
              <a:t>Place a small cube of white sugar in the box. </a:t>
            </a:r>
            <a:r>
              <a:rPr lang="en-US" sz="900" b="1" u="sng" dirty="0">
                <a:solidFill>
                  <a:srgbClr val="FF0000"/>
                </a:solidFill>
                <a:latin typeface="+mj-lt"/>
                <a:ea typeface="Calibri" panose="020F0502020204030204" pitchFamily="34" charset="0"/>
              </a:rPr>
              <a:t>Do not add honey</a:t>
            </a:r>
            <a:r>
              <a:rPr lang="en-US" sz="900" dirty="0">
                <a:latin typeface="+mj-lt"/>
                <a:ea typeface="Calibri" panose="020F0502020204030204" pitchFamily="34" charset="0"/>
              </a:rPr>
              <a:t>.</a:t>
            </a:r>
            <a:r>
              <a:rPr lang="fr-FR" sz="900" dirty="0">
                <a:latin typeface="+mj-lt"/>
                <a:ea typeface="Calibri" panose="020F0502020204030204" pitchFamily="34" charset="0"/>
              </a:rPr>
              <a:t> </a:t>
            </a:r>
          </a:p>
          <a:p>
            <a:pPr algn="just"/>
            <a:endParaRPr lang="fr-FR" sz="200" dirty="0">
              <a:effectLst/>
              <a:latin typeface="+mj-lt"/>
              <a:ea typeface="Calibri" panose="020F0502020204030204" pitchFamily="34" charset="0"/>
            </a:endParaRPr>
          </a:p>
          <a:p>
            <a:pPr algn="just"/>
            <a:r>
              <a:rPr lang="en-US" sz="900" b="1" u="sng" dirty="0">
                <a:latin typeface="+mj-lt"/>
                <a:ea typeface="Calibri" panose="020F0502020204030204" pitchFamily="34" charset="0"/>
              </a:rPr>
              <a:t>It is essential to collect only live bees.</a:t>
            </a:r>
            <a:endParaRPr lang="fr-FR" sz="900" b="1" u="sng" dirty="0">
              <a:effectLst/>
              <a:latin typeface="+mj-lt"/>
              <a:ea typeface="Calibri" panose="020F0502020204030204" pitchFamily="34" charset="0"/>
            </a:endParaRPr>
          </a:p>
          <a:p>
            <a:pPr algn="just"/>
            <a:endParaRPr lang="fr-FR" sz="200" b="1" dirty="0">
              <a:effectLst/>
              <a:latin typeface="+mj-lt"/>
              <a:ea typeface="Calibri" panose="020F0502020204030204" pitchFamily="34" charset="0"/>
            </a:endParaRPr>
          </a:p>
          <a:p>
            <a:pPr algn="just"/>
            <a:r>
              <a:rPr lang="en-US" sz="900" dirty="0">
                <a:latin typeface="+mj-lt"/>
                <a:ea typeface="Calibri" panose="020F0502020204030204" pitchFamily="34" charset="0"/>
              </a:rPr>
              <a:t>Carefully fill out the order form (front and back) and remember to write the identification label chosen by the beekeeper on the container.</a:t>
            </a:r>
          </a:p>
          <a:p>
            <a:pPr algn="just"/>
            <a:r>
              <a:rPr lang="en-US" sz="900" b="1" dirty="0">
                <a:latin typeface="+mj-lt"/>
                <a:ea typeface="Calibri" panose="020F0502020204030204" pitchFamily="34" charset="0"/>
              </a:rPr>
              <a:t>Send</a:t>
            </a:r>
            <a:r>
              <a:rPr lang="en-US" sz="900" dirty="0">
                <a:latin typeface="+mj-lt"/>
                <a:ea typeface="Calibri" panose="020F0502020204030204" pitchFamily="34" charset="0"/>
              </a:rPr>
              <a:t> the sample(s) along with their individual information sheet in the pre-addressed, </a:t>
            </a:r>
            <a:r>
              <a:rPr lang="en-US" sz="900" dirty="0">
                <a:highlight>
                  <a:srgbClr val="FFFF00"/>
                </a:highlight>
                <a:latin typeface="+mj-lt"/>
                <a:ea typeface="Calibri" panose="020F0502020204030204" pitchFamily="34" charset="0"/>
              </a:rPr>
              <a:t>stamped envelope </a:t>
            </a:r>
            <a:r>
              <a:rPr lang="en-US" sz="900" b="1" u="sng" dirty="0">
                <a:solidFill>
                  <a:srgbClr val="FF0000"/>
                </a:solidFill>
                <a:highlight>
                  <a:srgbClr val="FFFF00"/>
                </a:highlight>
                <a:latin typeface="+mj-lt"/>
              </a:rPr>
              <a:t>at the beginning of the week (Tuesday 11:00 AM at the latest).</a:t>
            </a:r>
            <a:endParaRPr lang="fr-FR" sz="900" b="1" u="sng" dirty="0">
              <a:solidFill>
                <a:srgbClr val="FF0000"/>
              </a:solidFill>
              <a:highlight>
                <a:srgbClr val="FFFF00"/>
              </a:highlight>
              <a:latin typeface="+mj-lt"/>
            </a:endParaRPr>
          </a:p>
        </p:txBody>
      </p:sp>
      <p:sp>
        <p:nvSpPr>
          <p:cNvPr id="3" name="ZoneTexte 2">
            <a:extLst>
              <a:ext uri="{FF2B5EF4-FFF2-40B4-BE49-F238E27FC236}">
                <a16:creationId xmlns:a16="http://schemas.microsoft.com/office/drawing/2014/main" id="{878A0639-0B8A-ED2E-4D8F-5ED41136FF5A}"/>
              </a:ext>
            </a:extLst>
          </p:cNvPr>
          <p:cNvSpPr txBox="1"/>
          <p:nvPr/>
        </p:nvSpPr>
        <p:spPr>
          <a:xfrm>
            <a:off x="4122020" y="9145860"/>
            <a:ext cx="798617" cy="261610"/>
          </a:xfrm>
          <a:prstGeom prst="rect">
            <a:avLst/>
          </a:prstGeom>
          <a:noFill/>
        </p:spPr>
        <p:txBody>
          <a:bodyPr wrap="none" rtlCol="0">
            <a:spAutoFit/>
          </a:bodyPr>
          <a:lstStyle/>
          <a:p>
            <a:r>
              <a:rPr lang="fr-FR" sz="1100" dirty="0"/>
              <a:t>Signature :</a:t>
            </a:r>
            <a:endParaRPr lang="en-US" sz="1100" dirty="0"/>
          </a:p>
        </p:txBody>
      </p:sp>
      <p:sp>
        <p:nvSpPr>
          <p:cNvPr id="9" name="ZoneTexte 8">
            <a:extLst>
              <a:ext uri="{FF2B5EF4-FFF2-40B4-BE49-F238E27FC236}">
                <a16:creationId xmlns:a16="http://schemas.microsoft.com/office/drawing/2014/main" id="{D7164B75-DA10-5701-F70D-19B905CF7ABC}"/>
              </a:ext>
            </a:extLst>
          </p:cNvPr>
          <p:cNvSpPr txBox="1"/>
          <p:nvPr/>
        </p:nvSpPr>
        <p:spPr>
          <a:xfrm>
            <a:off x="569443" y="9145860"/>
            <a:ext cx="526106" cy="261610"/>
          </a:xfrm>
          <a:prstGeom prst="rect">
            <a:avLst/>
          </a:prstGeom>
          <a:noFill/>
        </p:spPr>
        <p:txBody>
          <a:bodyPr wrap="none" rtlCol="0">
            <a:spAutoFit/>
          </a:bodyPr>
          <a:lstStyle/>
          <a:p>
            <a:r>
              <a:rPr lang="fr-FR" sz="1100" dirty="0"/>
              <a:t>Date :</a:t>
            </a:r>
            <a:endParaRPr lang="en-US" sz="1100" dirty="0"/>
          </a:p>
        </p:txBody>
      </p:sp>
      <p:sp>
        <p:nvSpPr>
          <p:cNvPr id="11" name="Espace réservé du pied de page 65">
            <a:extLst>
              <a:ext uri="{FF2B5EF4-FFF2-40B4-BE49-F238E27FC236}">
                <a16:creationId xmlns:a16="http://schemas.microsoft.com/office/drawing/2014/main" id="{D30446C2-19D8-C998-F184-F76B285D7E51}"/>
              </a:ext>
            </a:extLst>
          </p:cNvPr>
          <p:cNvSpPr txBox="1">
            <a:spLocks/>
          </p:cNvSpPr>
          <p:nvPr/>
        </p:nvSpPr>
        <p:spPr>
          <a:xfrm>
            <a:off x="429895" y="9429133"/>
            <a:ext cx="5998209" cy="33255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800" dirty="0">
                <a:solidFill>
                  <a:schemeClr val="bg2">
                    <a:lumMod val="50000"/>
                  </a:schemeClr>
                </a:solidFill>
              </a:rPr>
              <a:t>IODOLAB SASU Société par actions simplifiée à associé unique. 3 Rte des Pierres Blanches, 69290 Grézieu-la-Varenne. France</a:t>
            </a:r>
          </a:p>
          <a:p>
            <a:pPr algn="ctr"/>
            <a:r>
              <a:rPr lang="fr-FR" sz="800" dirty="0">
                <a:solidFill>
                  <a:schemeClr val="bg2">
                    <a:lumMod val="50000"/>
                  </a:schemeClr>
                </a:solidFill>
              </a:rPr>
              <a:t>SIRET : 450 647 813 00036 | TVA </a:t>
            </a:r>
            <a:r>
              <a:rPr lang="fr-FR" sz="800" dirty="0" err="1">
                <a:solidFill>
                  <a:schemeClr val="bg2">
                    <a:lumMod val="50000"/>
                  </a:schemeClr>
                </a:solidFill>
              </a:rPr>
              <a:t>intraCEE</a:t>
            </a:r>
            <a:r>
              <a:rPr lang="fr-FR" sz="800" dirty="0">
                <a:solidFill>
                  <a:schemeClr val="bg2">
                    <a:lumMod val="50000"/>
                  </a:schemeClr>
                </a:solidFill>
              </a:rPr>
              <a:t> : FR34450647813 | tel : 04 78 57 66 09 | email : contact@iodolab.com</a:t>
            </a:r>
          </a:p>
        </p:txBody>
      </p:sp>
    </p:spTree>
    <p:extLst>
      <p:ext uri="{BB962C8B-B14F-4D97-AF65-F5344CB8AC3E}">
        <p14:creationId xmlns:p14="http://schemas.microsoft.com/office/powerpoint/2010/main" val="1364236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411FCDBF-694B-69E1-7AE2-9F651139BF31}"/>
              </a:ext>
            </a:extLst>
          </p:cNvPr>
          <p:cNvSpPr txBox="1"/>
          <p:nvPr/>
        </p:nvSpPr>
        <p:spPr>
          <a:xfrm>
            <a:off x="416651" y="756538"/>
            <a:ext cx="5803991" cy="400110"/>
          </a:xfrm>
          <a:prstGeom prst="rect">
            <a:avLst/>
          </a:prstGeom>
          <a:noFill/>
        </p:spPr>
        <p:txBody>
          <a:bodyPr wrap="square">
            <a:spAutoFit/>
          </a:bodyPr>
          <a:lstStyle/>
          <a:p>
            <a:r>
              <a:rPr lang="en-US" sz="1000" b="1" dirty="0">
                <a:solidFill>
                  <a:srgbClr val="E09900"/>
                </a:solidFill>
                <a:latin typeface="+mj-lt"/>
                <a:ea typeface="Calibri" panose="020F0502020204030204" pitchFamily="34" charset="0"/>
              </a:rPr>
              <a:t>Colony number or identification name </a:t>
            </a:r>
            <a:r>
              <a:rPr lang="fr-FR" sz="1000" dirty="0">
                <a:solidFill>
                  <a:srgbClr val="E09900"/>
                </a:solidFill>
                <a:effectLst/>
                <a:latin typeface="+mj-lt"/>
                <a:ea typeface="Calibri" panose="020F0502020204030204" pitchFamily="34" charset="0"/>
              </a:rPr>
              <a:t>:…………………………………………………………………………………………………………...</a:t>
            </a:r>
          </a:p>
          <a:p>
            <a:r>
              <a:rPr lang="fr-FR" sz="1000" dirty="0">
                <a:solidFill>
                  <a:srgbClr val="E09900"/>
                </a:solidFill>
                <a:effectLst/>
                <a:latin typeface="+mj-lt"/>
                <a:ea typeface="Calibri" panose="020F0502020204030204" pitchFamily="34" charset="0"/>
              </a:rPr>
              <a:t>(</a:t>
            </a:r>
            <a:r>
              <a:rPr lang="en-US" sz="1000" dirty="0">
                <a:solidFill>
                  <a:srgbClr val="E09900"/>
                </a:solidFill>
                <a:latin typeface="+mj-lt"/>
                <a:ea typeface="Calibri" panose="020F0502020204030204" pitchFamily="34" charset="0"/>
              </a:rPr>
              <a:t>reported on the corresponding sample</a:t>
            </a:r>
            <a:r>
              <a:rPr lang="fr-FR" sz="1000" dirty="0">
                <a:solidFill>
                  <a:srgbClr val="E09900"/>
                </a:solidFill>
                <a:effectLst/>
                <a:latin typeface="+mj-lt"/>
                <a:ea typeface="Calibri" panose="020F0502020204030204" pitchFamily="34" charset="0"/>
              </a:rPr>
              <a:t>)</a:t>
            </a:r>
          </a:p>
        </p:txBody>
      </p:sp>
      <p:sp>
        <p:nvSpPr>
          <p:cNvPr id="22" name="ZoneTexte 21">
            <a:extLst>
              <a:ext uri="{FF2B5EF4-FFF2-40B4-BE49-F238E27FC236}">
                <a16:creationId xmlns:a16="http://schemas.microsoft.com/office/drawing/2014/main" id="{1332A142-F6F6-6A45-45BE-A21C3C2E624C}"/>
              </a:ext>
            </a:extLst>
          </p:cNvPr>
          <p:cNvSpPr txBox="1"/>
          <p:nvPr/>
        </p:nvSpPr>
        <p:spPr>
          <a:xfrm>
            <a:off x="416651" y="1151185"/>
            <a:ext cx="5976529" cy="8817799"/>
          </a:xfrm>
          <a:prstGeom prst="rect">
            <a:avLst/>
          </a:prstGeom>
          <a:noFill/>
        </p:spPr>
        <p:txBody>
          <a:bodyPr wrap="square">
            <a:spAutoFit/>
          </a:bodyPr>
          <a:lstStyle/>
          <a:p>
            <a:r>
              <a:rPr lang="en-US" sz="900" kern="100" dirty="0">
                <a:ea typeface="Calibri" panose="020F0502020204030204" pitchFamily="34" charset="0"/>
                <a:cs typeface="Times New Roman (Corps CS)"/>
              </a:rPr>
              <a:t>Number of colonies in production</a:t>
            </a:r>
            <a:r>
              <a:rPr lang="fr-FR" sz="900" kern="100" dirty="0">
                <a:effectLst/>
                <a:ea typeface="Calibri" panose="020F0502020204030204" pitchFamily="34" charset="0"/>
                <a:cs typeface="Times New Roman (Corps CS)"/>
              </a:rPr>
              <a:t> :</a:t>
            </a:r>
          </a:p>
          <a:p>
            <a:r>
              <a:rPr lang="en-US" sz="900" kern="100" dirty="0">
                <a:ea typeface="Calibri" panose="020F0502020204030204" pitchFamily="34" charset="0"/>
                <a:cs typeface="Times New Roman (Corps CS)"/>
              </a:rPr>
              <a:t>Number of colonies being bred</a:t>
            </a:r>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a:t>
            </a:r>
          </a:p>
          <a:p>
            <a:r>
              <a:rPr lang="en-US" sz="900" kern="100" dirty="0">
                <a:ea typeface="Calibri" panose="020F0502020204030204" pitchFamily="34" charset="0"/>
                <a:cs typeface="Times New Roman (Corps CS)"/>
              </a:rPr>
              <a:t>Breeds present at the apiary(</a:t>
            </a:r>
            <a:r>
              <a:rPr lang="en-US" sz="900" kern="100" dirty="0" err="1">
                <a:ea typeface="Calibri" panose="020F0502020204030204" pitchFamily="34" charset="0"/>
                <a:cs typeface="Times New Roman (Corps CS)"/>
              </a:rPr>
              <a:t>ies</a:t>
            </a:r>
            <a:r>
              <a:rPr lang="en-US" sz="900" kern="100" dirty="0">
                <a:ea typeface="Calibri" panose="020F0502020204030204" pitchFamily="34" charset="0"/>
                <a:cs typeface="Times New Roman (Corps CS)"/>
              </a:rPr>
              <a:t>)</a:t>
            </a:r>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a typeface="Calibri" panose="020F0502020204030204" pitchFamily="34" charset="0"/>
                <a:cs typeface="Times New Roman (Corps CS)"/>
              </a:rPr>
              <a:t>Types of </a:t>
            </a:r>
            <a:r>
              <a:rPr lang="fr-FR" sz="900" kern="100" dirty="0" err="1">
                <a:ea typeface="Calibri" panose="020F0502020204030204" pitchFamily="34" charset="0"/>
                <a:cs typeface="Times New Roman (Corps CS)"/>
              </a:rPr>
              <a:t>beehives</a:t>
            </a:r>
            <a:r>
              <a:rPr lang="fr-FR" sz="900" kern="100" dirty="0">
                <a:ea typeface="Calibri" panose="020F0502020204030204" pitchFamily="34" charset="0"/>
                <a:cs typeface="Times New Roman (Corps CS)"/>
              </a:rPr>
              <a:t> </a:t>
            </a:r>
            <a:r>
              <a:rPr lang="fr-FR" sz="900" kern="100" dirty="0" err="1">
                <a:ea typeface="Calibri" panose="020F0502020204030204" pitchFamily="34" charset="0"/>
                <a:cs typeface="Times New Roman (Corps CS)"/>
              </a:rPr>
              <a:t>present</a:t>
            </a:r>
            <a:r>
              <a:rPr lang="fr-FR" sz="900" kern="100" dirty="0">
                <a:ea typeface="Calibri" panose="020F0502020204030204" pitchFamily="34" charset="0"/>
                <a:cs typeface="Times New Roman (Corps CS)"/>
              </a:rPr>
              <a:t> </a:t>
            </a:r>
            <a:r>
              <a:rPr lang="fr-FR" sz="900" kern="100" dirty="0">
                <a:effectLst/>
                <a:ea typeface="Calibri" panose="020F0502020204030204" pitchFamily="34" charset="0"/>
                <a:cs typeface="Times New Roman (Corps CS)"/>
              </a:rPr>
              <a:t> :</a:t>
            </a:r>
          </a:p>
          <a:p>
            <a:r>
              <a:rPr lang="fr-FR" sz="900" kern="100" dirty="0">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en-US" sz="900" kern="100" dirty="0">
                <a:ea typeface="Calibri" panose="020F0502020204030204" pitchFamily="34" charset="0"/>
                <a:cs typeface="Times New Roman (Corps CS)"/>
              </a:rPr>
              <a:t>Transhumance practice (specify which botanical species) </a:t>
            </a:r>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en-US" sz="900" kern="100" dirty="0">
                <a:ea typeface="Calibri" panose="020F0502020204030204" pitchFamily="34" charset="0"/>
                <a:cs typeface="Times New Roman (Corps CS)"/>
              </a:rPr>
              <a:t>Are there any fruit tree orchards, large-scale crop fields, or vineyards in your area?</a:t>
            </a:r>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en-US" sz="900" kern="100" dirty="0">
                <a:ea typeface="Calibri" panose="020F0502020204030204" pitchFamily="34" charset="0"/>
                <a:cs typeface="Times New Roman (Corps CS)"/>
              </a:rPr>
              <a:t>Detailed protocol for managing Varroa destructor : </a:t>
            </a:r>
            <a:r>
              <a:rPr lang="fr-FR" sz="900" kern="100" dirty="0">
                <a:effectLst/>
                <a:ea typeface="Calibri" panose="020F0502020204030204" pitchFamily="34" charset="0"/>
                <a:cs typeface="Times New Roman (Corps CS)"/>
              </a:rPr>
              <a:t> </a:t>
            </a:r>
          </a:p>
          <a:p>
            <a:r>
              <a:rPr lang="fr-FR" sz="900" kern="100" dirty="0">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en-US" sz="900" kern="100" dirty="0">
                <a:ea typeface="Calibri" panose="020F0502020204030204" pitchFamily="34" charset="0"/>
                <a:cs typeface="Times New Roman (Corps CS)"/>
              </a:rPr>
              <a:t>Do you have the opportunity to coexist with bees belonging to other apiaries? </a:t>
            </a:r>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a:t>
            </a:r>
            <a:r>
              <a:rPr lang="fr-FR" sz="900" kern="100" dirty="0" err="1">
                <a:ea typeface="Calibri" panose="020F0502020204030204" pitchFamily="34" charset="0"/>
                <a:cs typeface="Times New Roman (Corps CS)"/>
              </a:rPr>
              <a:t>winter</a:t>
            </a:r>
            <a:r>
              <a:rPr lang="fr-FR" sz="900" kern="100" dirty="0">
                <a:ea typeface="Calibri" panose="020F0502020204030204" pitchFamily="34" charset="0"/>
                <a:cs typeface="Times New Roman (Corps CS)"/>
              </a:rPr>
              <a:t> </a:t>
            </a:r>
            <a:r>
              <a:rPr lang="fr-FR" sz="900" kern="100" dirty="0" err="1">
                <a:ea typeface="Calibri" panose="020F0502020204030204" pitchFamily="34" charset="0"/>
                <a:cs typeface="Times New Roman (Corps CS)"/>
              </a:rPr>
              <a:t>mortalities</a:t>
            </a:r>
            <a:r>
              <a:rPr lang="fr-FR" sz="900" kern="100" dirty="0">
                <a:ea typeface="Calibri" panose="020F0502020204030204" pitchFamily="34" charset="0"/>
                <a:cs typeface="Times New Roman (Corps CS)"/>
              </a:rPr>
              <a:t> </a:t>
            </a:r>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 </a:t>
            </a:r>
            <a:r>
              <a:rPr lang="en-US" sz="900" kern="100" dirty="0">
                <a:ea typeface="Calibri" panose="020F0502020204030204" pitchFamily="34" charset="0"/>
                <a:cs typeface="Times New Roman (Corps CS)"/>
              </a:rPr>
              <a:t>mortality over the rest of the year </a:t>
            </a:r>
            <a:r>
              <a:rPr lang="fr-FR" sz="900" kern="100" dirty="0">
                <a:effectLst/>
                <a:ea typeface="Calibri" panose="020F0502020204030204" pitchFamily="34" charset="0"/>
                <a:cs typeface="Times New Roman (Corps CS)"/>
              </a:rPr>
              <a:t> :</a:t>
            </a:r>
          </a:p>
          <a:p>
            <a:endParaRPr lang="fr-FR" sz="900" kern="100" dirty="0">
              <a:ea typeface="Calibri" panose="020F0502020204030204" pitchFamily="34" charset="0"/>
              <a:cs typeface="Times New Roman (Corps CS)"/>
            </a:endParaRPr>
          </a:p>
          <a:p>
            <a:r>
              <a:rPr lang="en-US" sz="900" kern="100" dirty="0">
                <a:ea typeface="Calibri" panose="020F0502020204030204" pitchFamily="34" charset="0"/>
                <a:cs typeface="Times New Roman (Corps CS)"/>
              </a:rPr>
              <a:t>Do these various mortality events occur every year? How do you manage them? </a:t>
            </a:r>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endParaRPr lang="fr-FR" sz="900" kern="100" dirty="0">
              <a:effectLst/>
              <a:ea typeface="Calibri" panose="020F0502020204030204" pitchFamily="34" charset="0"/>
              <a:cs typeface="Times New Roman (Corps CS)"/>
            </a:endParaRPr>
          </a:p>
          <a:p>
            <a:r>
              <a:rPr lang="en-US" sz="900" kern="100" dirty="0">
                <a:ea typeface="Calibri" panose="020F0502020204030204" pitchFamily="34" charset="0"/>
                <a:cs typeface="Times New Roman (Corps CS)"/>
              </a:rPr>
              <a:t>Regular purchases of queen bees :      Yes     No</a:t>
            </a:r>
            <a:endParaRPr lang="fr-FR" sz="900" kern="100" dirty="0">
              <a:effectLst/>
              <a:ea typeface="Calibri" panose="020F0502020204030204" pitchFamily="34" charset="0"/>
              <a:cs typeface="Times New Roman (Corps CS)"/>
            </a:endParaRPr>
          </a:p>
          <a:p>
            <a:r>
              <a:rPr lang="fr-FR" sz="900" kern="100" dirty="0">
                <a:ea typeface="Calibri" panose="020F0502020204030204" pitchFamily="34" charset="0"/>
                <a:cs typeface="Times New Roman (Corps CS)"/>
              </a:rPr>
              <a:t>If yes, how </a:t>
            </a:r>
            <a:r>
              <a:rPr lang="fr-FR" sz="900" kern="100" dirty="0" err="1">
                <a:ea typeface="Calibri" panose="020F0502020204030204" pitchFamily="34" charset="0"/>
                <a:cs typeface="Times New Roman (Corps CS)"/>
              </a:rPr>
              <a:t>many</a:t>
            </a:r>
            <a:r>
              <a:rPr lang="fr-FR" sz="900" kern="100" dirty="0">
                <a:ea typeface="Calibri" panose="020F0502020204030204" pitchFamily="34" charset="0"/>
                <a:cs typeface="Times New Roman (Corps CS)"/>
              </a:rPr>
              <a:t>?</a:t>
            </a:r>
          </a:p>
          <a:p>
            <a:endParaRPr lang="en-US" sz="900" kern="100" dirty="0">
              <a:ea typeface="Calibri" panose="020F0502020204030204" pitchFamily="34" charset="0"/>
              <a:cs typeface="Times New Roman (Corps CS)"/>
            </a:endParaRPr>
          </a:p>
          <a:p>
            <a:r>
              <a:rPr lang="en-US" sz="900" kern="100" dirty="0">
                <a:ea typeface="Calibri" panose="020F0502020204030204" pitchFamily="34" charset="0"/>
                <a:cs typeface="Times New Roman (Corps CS)"/>
              </a:rPr>
              <a:t>Regular purchases of swarms :      Yes     No</a:t>
            </a:r>
            <a:endParaRPr lang="fr-FR" sz="900" kern="100" dirty="0">
              <a:ea typeface="Calibri" panose="020F0502020204030204" pitchFamily="34" charset="0"/>
              <a:cs typeface="Times New Roman (Corps CS)"/>
            </a:endParaRPr>
          </a:p>
          <a:p>
            <a:r>
              <a:rPr lang="fr-FR" sz="900" kern="100" dirty="0">
                <a:ea typeface="Calibri" panose="020F0502020204030204" pitchFamily="34" charset="0"/>
                <a:cs typeface="Times New Roman (Corps CS)"/>
              </a:rPr>
              <a:t>If yes, how </a:t>
            </a:r>
            <a:r>
              <a:rPr lang="fr-FR" sz="900" kern="100" dirty="0" err="1">
                <a:ea typeface="Calibri" panose="020F0502020204030204" pitchFamily="34" charset="0"/>
                <a:cs typeface="Times New Roman (Corps CS)"/>
              </a:rPr>
              <a:t>many</a:t>
            </a:r>
            <a:r>
              <a:rPr lang="fr-FR" sz="900" kern="100" dirty="0">
                <a:ea typeface="Calibri" panose="020F0502020204030204" pitchFamily="34" charset="0"/>
                <a:cs typeface="Times New Roman (Corps CS)"/>
              </a:rPr>
              <a:t>?</a:t>
            </a:r>
          </a:p>
          <a:p>
            <a:endParaRPr lang="fr-FR" sz="900" kern="100" dirty="0">
              <a:effectLst/>
              <a:ea typeface="Calibri" panose="020F0502020204030204" pitchFamily="34" charset="0"/>
              <a:cs typeface="Times New Roman (Corps CS)"/>
            </a:endParaRPr>
          </a:p>
          <a:p>
            <a:r>
              <a:rPr lang="fr-FR" sz="900" kern="100" dirty="0">
                <a:ea typeface="Calibri" panose="020F0502020204030204" pitchFamily="34" charset="0"/>
                <a:cs typeface="Times New Roman (Corps CS)"/>
              </a:rPr>
              <a:t>Sugar </a:t>
            </a:r>
            <a:r>
              <a:rPr lang="fr-FR" sz="900" kern="100" dirty="0" err="1">
                <a:ea typeface="Calibri" panose="020F0502020204030204" pitchFamily="34" charset="0"/>
                <a:cs typeface="Times New Roman (Corps CS)"/>
              </a:rPr>
              <a:t>supplement</a:t>
            </a:r>
            <a:r>
              <a:rPr lang="fr-FR" sz="900" kern="100" dirty="0">
                <a:ea typeface="Calibri" panose="020F0502020204030204" pitchFamily="34" charset="0"/>
                <a:cs typeface="Times New Roman (Corps CS)"/>
              </a:rPr>
              <a:t> distribution :    Yes    No</a:t>
            </a:r>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Type : …………………………………………………………………………………………………………………………………………………………………………………</a:t>
            </a:r>
          </a:p>
          <a:p>
            <a:r>
              <a:rPr lang="en-US" sz="900" kern="100" dirty="0">
                <a:ea typeface="Calibri" panose="020F0502020204030204" pitchFamily="34" charset="0"/>
                <a:cs typeface="Times New Roman (Corps CS)"/>
              </a:rPr>
              <a:t>Distribution methods (quantity/hive, number of visits, sugar concentration, distribution periods) </a:t>
            </a:r>
            <a:r>
              <a:rPr lang="fr-FR" sz="900" kern="100" dirty="0">
                <a:effectLst/>
                <a:ea typeface="Calibri" panose="020F0502020204030204" pitchFamily="34" charset="0"/>
                <a:cs typeface="Times New Roman (Corps CS)"/>
              </a:rPr>
              <a:t>: ……………………………………………………………………………………………………………………………………………………………………………………………… </a:t>
            </a:r>
          </a:p>
          <a:p>
            <a:r>
              <a:rPr lang="fr-FR" sz="900" kern="100" dirty="0">
                <a:effectLst/>
                <a:ea typeface="Calibri" panose="020F0502020204030204" pitchFamily="34" charset="0"/>
                <a:cs typeface="Times New Roman (Corps CS)"/>
              </a:rPr>
              <a:t>……………………………………………………………………………………………………………………………………………………………………………………………… </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a:t>
            </a:r>
          </a:p>
          <a:p>
            <a:r>
              <a:rPr lang="fr-FR" sz="900" kern="100" dirty="0" err="1">
                <a:ea typeface="Calibri" panose="020F0502020204030204" pitchFamily="34" charset="0"/>
                <a:cs typeface="Times New Roman (Corps CS)"/>
              </a:rPr>
              <a:t>Protein</a:t>
            </a:r>
            <a:r>
              <a:rPr lang="fr-FR" sz="900" kern="100" dirty="0">
                <a:ea typeface="Calibri" panose="020F0502020204030204" pitchFamily="34" charset="0"/>
                <a:cs typeface="Times New Roman (Corps CS)"/>
              </a:rPr>
              <a:t> </a:t>
            </a:r>
            <a:r>
              <a:rPr lang="fr-FR" sz="900" kern="100" dirty="0" err="1">
                <a:ea typeface="Calibri" panose="020F0502020204030204" pitchFamily="34" charset="0"/>
                <a:cs typeface="Times New Roman (Corps CS)"/>
              </a:rPr>
              <a:t>supplement</a:t>
            </a:r>
            <a:r>
              <a:rPr lang="fr-FR" sz="900" kern="100" dirty="0">
                <a:ea typeface="Calibri" panose="020F0502020204030204" pitchFamily="34" charset="0"/>
                <a:cs typeface="Times New Roman (Corps CS)"/>
              </a:rPr>
              <a:t> distribution :    Yes     No</a:t>
            </a:r>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Type : …………………………………………………………………………………………………………………………………………………………………………………</a:t>
            </a:r>
          </a:p>
          <a:p>
            <a:r>
              <a:rPr lang="en-US" sz="900" kern="100" dirty="0">
                <a:ea typeface="Calibri" panose="020F0502020204030204" pitchFamily="34" charset="0"/>
                <a:cs typeface="Times New Roman (Corps CS)"/>
              </a:rPr>
              <a:t>Distribution methods (quantity/hive, number of visits, sugar concentration, distribution periods) :</a:t>
            </a:r>
            <a:r>
              <a:rPr lang="fr-FR" sz="900" kern="100" dirty="0">
                <a:effectLst/>
                <a:ea typeface="Calibri" panose="020F0502020204030204" pitchFamily="34" charset="0"/>
                <a:cs typeface="Times New Roman (Corps CS)"/>
              </a:rPr>
              <a:t> ……………………………………………………………………………………………………………………………………………………………………………………………… </a:t>
            </a:r>
          </a:p>
          <a:p>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fr-FR" sz="900" kern="100" dirty="0">
                <a:ea typeface="Calibri" panose="020F0502020204030204" pitchFamily="34" charset="0"/>
                <a:cs typeface="Times New Roman (Corps CS)"/>
              </a:rPr>
              <a:t>Other questions as </a:t>
            </a:r>
            <a:r>
              <a:rPr lang="fr-FR" sz="900" kern="100" dirty="0" err="1">
                <a:ea typeface="Calibri" panose="020F0502020204030204" pitchFamily="34" charset="0"/>
                <a:cs typeface="Times New Roman (Corps CS)"/>
              </a:rPr>
              <a:t>needed</a:t>
            </a:r>
            <a:r>
              <a:rPr lang="fr-FR" sz="900" kern="100" dirty="0">
                <a:ea typeface="Calibri" panose="020F0502020204030204" pitchFamily="34" charset="0"/>
                <a:cs typeface="Times New Roman (Corps CS)"/>
              </a:rPr>
              <a:t> :</a:t>
            </a:r>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a:t>
            </a:r>
            <a:endParaRPr lang="fr-FR" sz="900" kern="100" dirty="0">
              <a:ea typeface="Calibri" panose="020F0502020204030204" pitchFamily="34" charset="0"/>
              <a:cs typeface="Times New Roman (Corps CS)"/>
            </a:endParaRPr>
          </a:p>
        </p:txBody>
      </p:sp>
      <p:sp>
        <p:nvSpPr>
          <p:cNvPr id="33" name="Rectangle : coins arrondis 32">
            <a:extLst>
              <a:ext uri="{FF2B5EF4-FFF2-40B4-BE49-F238E27FC236}">
                <a16:creationId xmlns:a16="http://schemas.microsoft.com/office/drawing/2014/main" id="{9773DD6F-DC0E-FD0A-F1F2-25A2A784A4F7}"/>
              </a:ext>
            </a:extLst>
          </p:cNvPr>
          <p:cNvSpPr/>
          <p:nvPr/>
        </p:nvSpPr>
        <p:spPr>
          <a:xfrm>
            <a:off x="253908" y="664216"/>
            <a:ext cx="6352631" cy="9113474"/>
          </a:xfrm>
          <a:prstGeom prst="roundRect">
            <a:avLst>
              <a:gd name="adj" fmla="val 4839"/>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ZoneTexte 1">
            <a:extLst>
              <a:ext uri="{FF2B5EF4-FFF2-40B4-BE49-F238E27FC236}">
                <a16:creationId xmlns:a16="http://schemas.microsoft.com/office/drawing/2014/main" id="{ABA330D5-770C-27B0-12F3-2921AE7A0B28}"/>
              </a:ext>
            </a:extLst>
          </p:cNvPr>
          <p:cNvSpPr txBox="1"/>
          <p:nvPr/>
        </p:nvSpPr>
        <p:spPr>
          <a:xfrm>
            <a:off x="253908" y="101666"/>
            <a:ext cx="6416039" cy="523220"/>
          </a:xfrm>
          <a:prstGeom prst="rect">
            <a:avLst/>
          </a:prstGeom>
          <a:noFill/>
        </p:spPr>
        <p:txBody>
          <a:bodyPr wrap="square" rtlCol="0">
            <a:spAutoFit/>
          </a:bodyPr>
          <a:lstStyle/>
          <a:p>
            <a:r>
              <a:rPr lang="en-US" sz="1400" b="1" dirty="0">
                <a:latin typeface="+mj-lt"/>
                <a:ea typeface="Times New Roman" panose="02020603050405020304" pitchFamily="18" charset="0"/>
                <a:cs typeface="Aptos" panose="020B0004020202020204" pitchFamily="34" charset="0"/>
              </a:rPr>
              <a:t>Please fill out this document carefully, as its content is essential for understanding everyone's beekeeping practices.</a:t>
            </a:r>
            <a:endParaRPr lang="en-US" sz="1400" b="1" dirty="0">
              <a:latin typeface="+mj-lt"/>
            </a:endParaRPr>
          </a:p>
        </p:txBody>
      </p:sp>
    </p:spTree>
    <p:extLst>
      <p:ext uri="{BB962C8B-B14F-4D97-AF65-F5344CB8AC3E}">
        <p14:creationId xmlns:p14="http://schemas.microsoft.com/office/powerpoint/2010/main" val="1034000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AC73350C-D1E6-1481-3F10-829AF4B68A24}"/>
              </a:ext>
            </a:extLst>
          </p:cNvPr>
          <p:cNvSpPr txBox="1">
            <a:spLocks/>
          </p:cNvSpPr>
          <p:nvPr/>
        </p:nvSpPr>
        <p:spPr>
          <a:xfrm>
            <a:off x="159544" y="193795"/>
            <a:ext cx="6538912" cy="9518410"/>
          </a:xfrm>
          <a:prstGeom prst="rect">
            <a:avLst/>
          </a:prstGeom>
        </p:spPr>
        <p:txBody>
          <a:bodyPr numCol="2" spcCol="144000">
            <a:normAutofit fontScale="2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fontAlgn="base">
              <a:buFont typeface="Arial" panose="020B0604020202020204" pitchFamily="34" charset="0"/>
              <a:buNone/>
            </a:pPr>
            <a:r>
              <a:rPr lang="en-US" sz="2800" b="1">
                <a:solidFill>
                  <a:srgbClr val="666666"/>
                </a:solidFill>
                <a:latin typeface="Calibri" panose="020F0502020204030204" pitchFamily="34" charset="0"/>
                <a:ea typeface="Times New Roman" panose="02020603050405020304" pitchFamily="18" charset="0"/>
              </a:rPr>
              <a:t>GENERAL TERMS AND CONDITIONS OF SALE FOR ANALYSIS SERVICES</a:t>
            </a:r>
            <a:endParaRPr lang="fr-FR" sz="2800" b="1">
              <a:solidFill>
                <a:srgbClr val="666666"/>
              </a:solidFill>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 : Scope and Enforceability</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Acceptance of the terms and conditions of this document constitutes a binding contract. All orders imply full and unreserved acceptance by the requester of the terms and conditions described herein. Any request for specific service terms not covered by this document will be subject to a separate written agreement between the Client and the Company.</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 </a:t>
            </a:r>
            <a:r>
              <a:rPr lang="fr-FR" sz="1800" b="1">
                <a:solidFill>
                  <a:srgbClr val="666666"/>
                </a:solidFill>
                <a:latin typeface="Calibri" panose="020F0502020204030204" pitchFamily="34" charset="0"/>
                <a:ea typeface="Times New Roman" panose="02020603050405020304" pitchFamily="18" charset="0"/>
              </a:rPr>
              <a:t>Article 2 : Orders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Every product order or analysis request results in the issuance of an "Order Form" including the list of requested products and these General Terms and Conditions of Sale (GTC), in paper format (mail) or electronic format, via email or the website www.iodolab.com. The Order Form includes, in addition to the order itself, the client's acceptance of the analysis being performed by the IODOLAB laboratory. The Order Form, including the client's acceptance of the GTC, must be returned to IODOLAB in paper or electronic format by email to contact@iodolab.com, along with the sample(s). The client has a right of withdrawal until receipt of the samples sent to IODOLAB for analysis. A quote may modify or supplement the GTC and will constitute specific terms and conditions. Each order is processed individually; a specific condition from a previous order will not apply to subsequent orders. The services will only begin after receipt of the Purchase Order accepted by the Client and after receipt of the samples. The Client authorizes IODOLAB to subcontract the execution of the order to a subcontractor of its choice, provided that the Client is informed and has given prior consent to the subcontracting. Service requests must be submitted in writing and explicitly, specifying the analysis requested, the recipients of the analysis, and the billing name and address. The content and identification of the samples are the responsibility of the Client. Once the sample has been registered under the references provided by the Client, no modifications will be made. The analytical results produced by the laboratory, as well as any comments, pertain to the subject matter provided by the requester. Samples are delivered to the laboratory or sent by courier. Shipping costs are borne by the Client. The stability of the sample upon arrival at our facilities is the Client's responsibility. The laboratory keeps the samples for 6 months after the date of analysis before destroying them, except under special conditions.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 </a:t>
            </a:r>
            <a:r>
              <a:rPr lang="fr-FR" sz="1800" b="1">
                <a:solidFill>
                  <a:srgbClr val="666666"/>
                </a:solidFill>
                <a:latin typeface="Calibri" panose="020F0502020204030204" pitchFamily="34" charset="0"/>
                <a:ea typeface="Times New Roman" panose="02020603050405020304" pitchFamily="18" charset="0"/>
              </a:rPr>
              <a:t>Article 3 : Description of the Service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General Information: When a request for analysis is submitted, it is automatically understood that a contract has been established with IODOLAB. IODOLAB may then perform the analyses as usual and reserves the right to choose the most appropriate analytical method to best meet the request. Specific requests concerning the method or equipment will be subject to prior review and a formal written agreement during the contract review. The analytical service includes performing the analyses and transmitting the analytical results. The Client is responsible for the use of these results and will implement, under their sole responsibility, the measures they deem appropriate. When the laboratory lacks the necessary resources to perform an analysis or is unable to carry out the requested analyses, it may subcontract the work.</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Conditions of execution, methods of analysis, transmission of results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 Sample supplies : </a:t>
            </a:r>
            <a:r>
              <a:rPr lang="fr-FR" sz="1800">
                <a:solidFill>
                  <a:srgbClr val="666666"/>
                </a:solidFill>
                <a:latin typeface="Calibri" panose="020F0502020204030204" pitchFamily="34" charset="0"/>
                <a:ea typeface="Times New Roman" panose="02020603050405020304" pitchFamily="18" charset="0"/>
              </a:rPr>
              <a:t>Les prélèvements à analyser sont réalisés par le Client et ce, sous son entière responsabilité. A ce sujet le laboratoire IODOLAB attire l’attention du Client de l’incidence déterminante, sur la faisabilité des analyses par le laboratoire : des conditions et procédures de prélèvement, de la qualité et de la représentativité des prélèvements. Le laboratoire met à la disposition du Client sur simple demande de sa part, les modalités de prélèvement préconisés. Le Client s’engage à fournir, par écrit, à la Société toutes informations utiles concernant la sécurité et la sureté, le transport et l’élimination du prélèvement ainsi que toutes les caractéristiques connues ou suspectées sur la toxicité, la contamination, l’inflammabilité, le risque d’explosion du prélèvement. Il optera pour un étiquetage approprié du prélèvement pour son transport.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b. </a:t>
            </a:r>
            <a:r>
              <a:rPr lang="en-US" sz="1800" b="1">
                <a:solidFill>
                  <a:srgbClr val="666666"/>
                </a:solidFill>
                <a:latin typeface="Calibri" panose="020F0502020204030204" pitchFamily="34" charset="0"/>
                <a:ea typeface="Times New Roman" panose="02020603050405020304" pitchFamily="18" charset="0"/>
              </a:rPr>
              <a:t>Identification and Submission of Samples:</a:t>
            </a:r>
            <a:r>
              <a:rPr lang="fr-FR" sz="1800" b="1">
                <a:solidFill>
                  <a:srgbClr val="666666"/>
                </a:solidFill>
                <a:latin typeface="Calibri" panose="020F0502020204030204" pitchFamily="34" charset="0"/>
                <a:ea typeface="Times New Roman" panose="02020603050405020304" pitchFamily="18" charset="0"/>
              </a:rPr>
              <a:t> </a:t>
            </a:r>
            <a:r>
              <a:rPr lang="en-US" sz="1800">
                <a:solidFill>
                  <a:srgbClr val="666666"/>
                </a:solidFill>
                <a:latin typeface="Calibri" panose="020F0502020204030204" pitchFamily="34" charset="0"/>
                <a:ea typeface="Times New Roman" panose="02020603050405020304" pitchFamily="18" charset="0"/>
              </a:rPr>
              <a:t>Samples submitted for analysis to the IODOLAB laboratory must be in good condition, of the minimum size required for analysis, and clearly separated and identified by the Client. All submissions must be accompanied by an analysis request form containing all the administrative and technical information necessary for the execution and invoicing of the ordered analyses. In the event of substandard quality of the submitted samples, the order will be rejected; the Client, duly informed, may then submit a new sample. The laboratory provides only indicative turnaround times for analysis and results, depending on its workload. Exceeding these turnaround times does not entitle the Client to any damages, withholding of payment, or cancellation of the order.</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c. Performing analyses and transmitting results: </a:t>
            </a:r>
            <a:r>
              <a:rPr lang="en-US" sz="1800">
                <a:solidFill>
                  <a:srgbClr val="666666"/>
                </a:solidFill>
                <a:latin typeface="Calibri" panose="020F0502020204030204" pitchFamily="34" charset="0"/>
                <a:ea typeface="Times New Roman" panose="02020603050405020304" pitchFamily="18" charset="0"/>
              </a:rPr>
              <a:t>The laboratory will perform the analyses according to the standard method corresponding to each type of analysis ordered, in accordance with the operating procedures developed by the laboratory. Analysis reports are sent in paper format (by mail) and/or electronically to the attention of the Client's staff and/or designated representatives. The Company may also provide advice, information, and assistance in interpreting the results upon request. However, the use of the results is the sole responsibility of the Client, who alone implements the measures they deem appropriate.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d. RGPD</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Information regarding data processing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The information collected about you is processed by IODOLAB. IODOLAB is the data controller of your data within the meaning of the French Data Protection Act (Loi Informatique et Libertés) and the European General Data Protection Regulation (GDPR). Contact details for the data controller and the Data Protection Officer (DPO):</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M. Michel FRANCK 3 rte des pierres blanches, 69290 GREZIEU LA VARENNE contact@iodolab.com</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Your data is collected for the following purposes: The proper execution of your requests, the proper execution of service, sales, or purchase transactions, the management of your customer or supplier account: contacting you and issuing the following documents: quotes, purchase orders, delivery notes, transport notes, invoices, and general accounting records; conducting internal statistical studies and carrying out internal research and development at the IODOLAB laboratory. The recipients of this data are: IODOLAB's internal departments. Your data may also be transmitted to the third-party organizations listed below:</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The accounting firm, the law firm, insurance companies, certification bodies under contract with IODOLAB, and French government agencies. You may object to this at any time by contacting the Data Protection Officer (DPO). Your data is stored on the IODOLAB laboratory's management system for 10 years for commercial transaction data from the last use, in accordance with the obligations of the French Commercial Code, and for 3 years for personal data (prospects, contacts) from the last interaction (inactive individuals), in accordance with the right to be forgotten. You may request access to your data, the rectification of inaccurate or incomplete data, and, under certain conditions, its erasure as well as a restriction of processing. You may also object to the processing of your data for legitimate reasons.</a:t>
            </a:r>
            <a:endParaRPr lang="fr-FR" sz="1800">
              <a:solidFill>
                <a:srgbClr val="666666"/>
              </a:solidFill>
              <a:latin typeface="Calibri" panose="020F0502020204030204" pitchFamily="34"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You can object to the processing of your personal data and have the right to withdraw your consent at any time. You can exercise these rights either by contacting the Data Protection Officer (DPO): by mail to the following address: IODOLAB, 3 route des pierres blanches, 69290 GREZIEU LA VARENNE, France, or by email to the following address: contact@iodolab.com. Any request to exercise your rights must be accompanied by a copy of a valid identity document bearing your signature and must indicate the IODOLAB website address.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Upon receipt, IODOLAB allows a period of one month to process a simple request and three months for a complex request (for example, in the case of a request for all of its data).</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If, after contacting us, you believe that your rights regarding your personal data have not been respected, you may file a complaint with the CNIL.</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e. Reiteration of the analysis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The Client will have 8 days from the date of receipt of the results to file a complaint. The Company will only repeat the analysis if it has a sufficient quantity of samples and if the storage periods are compatible with this request.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4 : Prices and Payment Terms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For sales of goods, prices are inclusive of all taxes (20% VAT in France) in euros, excluding packaging costs, which are the responsibility of the customer. Shipping costs will be invoiced with the analysis if the customer chooses to use the laboratory's courier service.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Sales of products or analytical services are made at the rate in effect on the date of the quote if it is issued by mail or email, or on the date of the order form if it is issued via the website www.iodolab.com. For analytical services, IODOLAB reserves the right to apply an additional surcharge to the price agreed upon in the quote, depending on the type of sample received that incurs additional costs for the analysis (unknown at the time the quote is created). Price surcharges will be clearly justified to the Client upon invoicing. The Company reserves the right to refuse certain samples in the event of a quality or quantity defect. The Client will be informed and may, therefore, provide a new sample to the laboratory. Unless otherwise specified in the quotes, orders must be accompanied by a check made payable to IODOLAB. For any other payment method, the Client must obtain the Company's prior agreement when the quote is issued. The company's intra-community VAT number is FR34450647813. Applicable taxes are those in effect on the invoice date. For any non-payment by the due date, IODOLAB reserves the right to claim, without prior notice, a late payment penalty calculated at 5% per month of the amount due. IODOLAB reserves the right to suspend any pending orders and to claim reimbursement of costs incurred in recovering the amounts owed. Any invoice dispute must be submitted to IODOLAB by registered letter with acknowledgment of receipt within thirty days of the invoice date.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5 : Time limit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Delivery and analysis times are given for information purposes only on quotes and other commercial documents and do not constitute a commitment by the Company to these customers.</a:t>
            </a:r>
            <a:endParaRPr lang="fr-FR" sz="1800">
              <a:solidFill>
                <a:srgbClr val="666666"/>
              </a:solidFill>
              <a:latin typeface="Calibri" panose="020F0502020204030204" pitchFamily="34"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6 : </a:t>
            </a:r>
            <a:r>
              <a:rPr lang="en-US" sz="1800" b="1">
                <a:solidFill>
                  <a:srgbClr val="666666"/>
                </a:solidFill>
                <a:latin typeface="Calibri" panose="020F0502020204030204" pitchFamily="34" charset="0"/>
                <a:ea typeface="Times New Roman" panose="02020603050405020304" pitchFamily="18" charset="0"/>
              </a:rPr>
              <a:t>Property rights over the samples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The Client retains ownership of the samples. The Client authorizes IODOLAB to use the samples free of charge for further analysis (epidemiological studies, for example). The Client will specify in their order whether, after analysis, the sample should be returned, destroyed, or stored, with the Client bearing the full financial burden of this choice. The Company cannot be held liable under any circumstances for damage to the sample. For any sample return requested by the Client, the Client is responsible for shipping and packaging costs. If the Client does not specify otherwise, the sample or its biological derivatives will be kept for a period of 6 months. After this period, the sample or its biological derivatives may be destroyed without prior agreement from the Client.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7 : Conformity</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The Client must ensure that their sample complies with the laws and regulations in force on the date of dispatch (marking of hazardous and toxic products, marking of contaminated biological materials).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8 : Claim</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Customers can submit their observations and complaints to IODOLAB. These are recorded in the form of a complaint form, which triggers the implementation of corrective actions that feed into the continuous improvement process initiated by the quality assurance operation.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9 : </a:t>
            </a:r>
            <a:r>
              <a:rPr lang="en-US" sz="1800" b="1">
                <a:solidFill>
                  <a:srgbClr val="666666"/>
                </a:solidFill>
                <a:latin typeface="Calibri" panose="020F0502020204030204" pitchFamily="34" charset="0"/>
                <a:ea typeface="Times New Roman" panose="02020603050405020304" pitchFamily="18" charset="0"/>
              </a:rPr>
              <a:t>Guarantees and Responsibilities of the Parties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IODOLAB is bound by an obligation of means to perform the analytical services. IODOLAB is free to choose and modify the techniques, methods, and procedures necessary for the production of the products or analyses, subject to the Client's acceptance of any changes compared to the Quote. It is reiterated that IODOLAB acts as an analytical service provider. In this capacity, it undertakes to perform the ordered analytical services on the samples submitted by the Client, in accordance with its internal operating procedures. The Client is responsible for the transport, security, packaging, and insurance of the samples sent to IODOLAB for analysis. Any loss or damage that may occur during transport will be the Client's responsibility. The Client declares to IODOLAB and warrants that the samples sent to the Company for analysis are stable and pose no danger. The Client agrees to bear any direct or indirect damages suffered by IODOLAB should a sample collection cause any harm whatsoever to the Company or any person working for it, even if the Client has informed IODOLAB of the potential risks associated with the sample collection. The Client may only hold IODOLAB liable by proving its negligent conduct in the performance of the ordered analytical services. Should IODOLAB be found liable, the total amount of damages payable by IODOLAB will be limited to the amount of analytical services actually paid for by the Client to IODOLAB during the calendar year in which the incident or difficulty giving rise to IODOLAB's liability occurred.</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10 : Conditions for sending samples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IODOLAB accepts no responsibility for any interruptions or delays in the delivery service and/or other services sent by the customer, nor for any losses or damages resulting from such interruptions or delays, or from improper packaging. The package must be properly packed and comply with regulations for the transport of samples.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2000">
                <a:solidFill>
                  <a:srgbClr val="666666"/>
                </a:solidFill>
                <a:latin typeface="Calibri" panose="020F0502020204030204" pitchFamily="34" charset="0"/>
              </a:rPr>
              <a:t>The recommended packaging is P650 packaging or any other packaging that meets the following conditions: one or more leak-proof primary containers, one leak-proof secondary container, and one sufficiently robust outer container, taking into account its capacity, weight, and intended use. For liquids: sufficient absorbent material to absorb the entire contents must be placed between the primary container(s) and the secondary container. Please note that you must include your order summary inside the package to allow for identification of your sample upon arrival at the laboratory. You must also place the printed shipping label in a transparent sleeve to prevent any issues reading the barcode (if a transparent sleeve is unavailable, you can tape it to your package, provided the address and barcode are perfectly legible).</a:t>
            </a:r>
            <a:endParaRPr lang="fr-FR" sz="2000">
              <a:solidFill>
                <a:srgbClr val="666666"/>
              </a:solidFill>
              <a:latin typeface="Calibri" panose="020F0502020204030204" pitchFamily="34"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11 : Quality Assurance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IODOLAB analyzes samples using reagents produced by IODOLAB and certified by AB certification under the ISO 13485 manufacturing standard, the standard for IVD medical device manufacturers. IODOLAB adheres to good laboratory practices according to standard 15189.</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12 : Insurance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IODOLAB has taken out a professional liability insurance policy with MMA, which is automatically renewable. The Client also undertakes to take out all necessary insurance with a reputable and solvent insurer to cover any damages attributable to them under this contract or its performance.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13 : Cancellation of Service Provision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See Article 2 entitled "Orders". In the event that the Client is unable to pay invoices under the conditions specified in this contract, the Company may suspend the performance of its contractual obligations to the Client, at the Client's expense.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14 : Force majeure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IODOLAB reserves the right to suspend or terminate all or part of the analytical service, automatically, in the event of force majeure, including but not limited to new laws or regulations, requests from the government or any competent administrative authority, failure to obtain or withdrawal of necessary administrative authorizations, or unforeseen circumstances such as strikes, inclement weather, accidents, or any external cause likely to halt or slow down the performance of the analytical service, or any cause not directly and exclusively attributable to IODOLAB. IODOLAB must inform the Client of such an event as soon as it becomes aware of it and will not be liable to the Client for any compensation of any kind.</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15 : Confidentiality</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IODOLAB adheres to a strict confidentiality principle, and analysis reports are only transmitted to the party requesting the analysis. The client may, however, make a written and explicit request for a copy of the analysis report to be sent to a third party. IODOLAB is prohibited from using or disclosing analysis reports or any personal information to any third party whatsoever, except to prove the performance of the service and, in particular, to obtain payment, or upon the order or request of a competent administrative authority, or in compliance with a final court decision. IODOLAB undertakes to treat confidentially all technical, commercial, and financial data and information communicated to it for the performance of analyses and identified as confidential by the Client.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The Client undertakes to treat confidentially all technical, commercial and financial information and data which it may become aware of concerning the Company IODOLAB in the context of the execution of an analysis service.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16 : Entirety clause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It is agreed that this contract contains all the terms and obligations agreed upon by the parties, and that it cannot be contradicted or supplemented by any prior statements or documents. This contract supersedes any other document that may have been signed or exchanged between the parties prior to the execution of this agreement.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17 : Contract Termination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If a Contract exists, and except as provided in Article 4, the possibility of terminating the contract is as follows: In the event of non-compliance by the Client with its contractual obligations under this agreement, termination will take effect one month after the date of dispatch of a registered letter with acknowledgment of receipt (without waiting for the expiry of the deadline), without either party being entitled to claim damages on this basis. The signatory parties expressly waive any right to claim damages following such termination. The sums owed to IODOLAB for the remaining term of the contract will become immediately payable. Any service commenced is due in full</a:t>
            </a:r>
            <a:r>
              <a:rPr lang="fr-FR" sz="1800">
                <a:solidFill>
                  <a:srgbClr val="666666"/>
                </a:solidFill>
                <a:latin typeface="Calibri" panose="020F0502020204030204" pitchFamily="34" charset="0"/>
                <a:ea typeface="Times New Roman" panose="02020603050405020304" pitchFamily="18" charset="0"/>
              </a:rPr>
              <a: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18 : Applicable law and jurisdiction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It is expressly agreed between the Company and the Client that, in the event of any dispute, disagreement, or difficulty in interpreting these general terms and conditions of sale, and more generally concerning the relationship between the parties, the Commercial Court of Lyon shall have sole jurisdiction, unless IODOLAB prefers to bring the matter before any other competent court; that French law shall be the sole applicable law, and this clause shall apply even in the case of summary proceedings, incidental claims, or multiple defendants. If these general terms and conditions of sale are translated into a foreign language, the French version shall prevail over any other translation in the event of any dispute, disagreement, difficulty in interpreting or performing these general terms and conditions of sale, and more generally concerning the relationship between the parties.</a:t>
            </a:r>
            <a:r>
              <a:rPr lang="fr-FR" sz="1800">
                <a:solidFill>
                  <a:srgbClr val="666666"/>
                </a:solidFill>
                <a:latin typeface="Calibri" panose="020F0502020204030204" pitchFamily="34" charset="0"/>
                <a:ea typeface="Times New Roman" panose="02020603050405020304" pitchFamily="18" charset="0"/>
              </a:rPr>
              <a: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19 : </a:t>
            </a:r>
            <a:r>
              <a:rPr lang="en-US" sz="1800" b="1">
                <a:solidFill>
                  <a:srgbClr val="666666"/>
                </a:solidFill>
                <a:latin typeface="Calibri" panose="020F0502020204030204" pitchFamily="34" charset="0"/>
                <a:ea typeface="Times New Roman" panose="02020603050405020304" pitchFamily="18" charset="0"/>
              </a:rPr>
              <a:t>Tolerance – partial invalidity of the General Terms and Conditions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In the event that any of these Terms and Conditions are declared invalid or unenforceable, the remaining provisions shall remain in full force and effect. The failure of IODOLAB or the Client to exercise any of the rights set forth in these Terms and Conditions shall not constitute a waiver of those rights.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en-US" sz="1800">
                <a:solidFill>
                  <a:srgbClr val="666666"/>
                </a:solidFill>
                <a:latin typeface="Calibri" panose="020F0502020204030204" pitchFamily="34" charset="0"/>
                <a:ea typeface="Times New Roman" panose="02020603050405020304" pitchFamily="18" charset="0"/>
              </a:rPr>
              <a:t>General Terms and Conditions of Sale (October 2025)</a:t>
            </a:r>
            <a:r>
              <a:rPr lang="fr-FR" sz="1800">
                <a:solidFill>
                  <a:srgbClr val="666666"/>
                </a:solidFill>
                <a:latin typeface="Calibri" panose="020F0502020204030204" pitchFamily="34" charset="0"/>
                <a:ea typeface="Times New Roman" panose="02020603050405020304" pitchFamily="18" charset="0"/>
              </a:rPr>
              <a:t>, IODOLAB, SASU, Head office : 3 route des pierres blanches 69290 GREZIEU LA VARENNE. SIRET : 450 647 813 00036, TVA intraCEE : FR34450647813</a:t>
            </a:r>
            <a:endParaRPr lang="fr-FR" sz="1800">
              <a:latin typeface="Times New Roman" panose="02020603050405020304" pitchFamily="18" charset="0"/>
              <a:ea typeface="Times New Roman" panose="02020603050405020304" pitchFamily="18" charset="0"/>
            </a:endParaRPr>
          </a:p>
          <a:p>
            <a:pPr marL="0" indent="0" algn="just">
              <a:lnSpc>
                <a:spcPct val="107000"/>
              </a:lnSpc>
              <a:spcAft>
                <a:spcPts val="800"/>
              </a:spcAft>
              <a:buFont typeface="Arial" panose="020B0604020202020204" pitchFamily="34" charset="0"/>
              <a:buNone/>
            </a:pPr>
            <a:r>
              <a:rPr lang="fr-FR" sz="1800">
                <a:latin typeface="Calibri" panose="020F0502020204030204" pitchFamily="34" charset="0"/>
                <a:ea typeface="Calibri" panose="020F0502020204030204" pitchFamily="34" charset="0"/>
                <a:cs typeface="Calibri" panose="020F0502020204030204" pitchFamily="34" charset="0"/>
              </a:rPr>
              <a:t> </a:t>
            </a:r>
            <a:endParaRPr lang="fr-FR" sz="1800">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FR" sz="600" dirty="0"/>
          </a:p>
        </p:txBody>
      </p:sp>
    </p:spTree>
    <p:extLst>
      <p:ext uri="{BB962C8B-B14F-4D97-AF65-F5344CB8AC3E}">
        <p14:creationId xmlns:p14="http://schemas.microsoft.com/office/powerpoint/2010/main" val="347871695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8a8aa6b-d8ce-4619-affe-3fb19a36c24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74A19C751BD8443A58DEC694D22EF3C" ma:contentTypeVersion="15" ma:contentTypeDescription="Crée un document." ma:contentTypeScope="" ma:versionID="1957440a890f8ceb353b90ea477727b0">
  <xsd:schema xmlns:xsd="http://www.w3.org/2001/XMLSchema" xmlns:xs="http://www.w3.org/2001/XMLSchema" xmlns:p="http://schemas.microsoft.com/office/2006/metadata/properties" xmlns:ns3="68a8aa6b-d8ce-4619-affe-3fb19a36c24c" xmlns:ns4="27e49ba0-c6ff-4989-bc72-9a9a49b857c8" targetNamespace="http://schemas.microsoft.com/office/2006/metadata/properties" ma:root="true" ma:fieldsID="ab9820390de7aefe3517d53908b09f93" ns3:_="" ns4:_="">
    <xsd:import namespace="68a8aa6b-d8ce-4619-affe-3fb19a36c24c"/>
    <xsd:import namespace="27e49ba0-c6ff-4989-bc72-9a9a49b857c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MediaServiceLocation"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a8aa6b-d8ce-4619-affe-3fb19a36c2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e49ba0-c6ff-4989-bc72-9a9a49b857c8" elementFormDefault="qualified">
    <xsd:import namespace="http://schemas.microsoft.com/office/2006/documentManagement/types"/>
    <xsd:import namespace="http://schemas.microsoft.com/office/infopath/2007/PartnerControls"/>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element name="SharingHintHash" ma:index="2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374550-03DC-4CB8-B5D9-365FF761A360}">
  <ds:schemaRefs>
    <ds:schemaRef ds:uri="http://schemas.microsoft.com/office/2006/metadata/properties"/>
    <ds:schemaRef ds:uri="http://schemas.microsoft.com/office/infopath/2007/PartnerControls"/>
    <ds:schemaRef ds:uri="http://purl.org/dc/dcmitype/"/>
    <ds:schemaRef ds:uri="http://schemas.microsoft.com/office/2006/documentManagement/types"/>
    <ds:schemaRef ds:uri="http://purl.org/dc/terms/"/>
    <ds:schemaRef ds:uri="68a8aa6b-d8ce-4619-affe-3fb19a36c24c"/>
    <ds:schemaRef ds:uri="http://purl.org/dc/elements/1.1/"/>
    <ds:schemaRef ds:uri="http://schemas.openxmlformats.org/package/2006/metadata/core-properties"/>
    <ds:schemaRef ds:uri="27e49ba0-c6ff-4989-bc72-9a9a49b857c8"/>
    <ds:schemaRef ds:uri="http://www.w3.org/XML/1998/namespace"/>
  </ds:schemaRefs>
</ds:datastoreItem>
</file>

<file path=customXml/itemProps2.xml><?xml version="1.0" encoding="utf-8"?>
<ds:datastoreItem xmlns:ds="http://schemas.openxmlformats.org/officeDocument/2006/customXml" ds:itemID="{C8C73032-8CFA-4CD7-8B9E-9643284B6C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a8aa6b-d8ce-4619-affe-3fb19a36c24c"/>
    <ds:schemaRef ds:uri="27e49ba0-c6ff-4989-bc72-9a9a49b857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E70573-6340-49E6-AF56-F54CA23796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1249</TotalTime>
  <Words>4420</Words>
  <Application>Microsoft Office PowerPoint</Application>
  <PresentationFormat>Format A4 (210 x 297 mm)</PresentationFormat>
  <Paragraphs>191</Paragraphs>
  <Slides>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vt:i4>
      </vt:variant>
    </vt:vector>
  </HeadingPairs>
  <TitlesOfParts>
    <vt:vector size="8" baseType="lpstr">
      <vt:lpstr>Arial</vt:lpstr>
      <vt:lpstr>Calibri</vt:lpstr>
      <vt:lpstr>Calibri Light</vt:lpstr>
      <vt:lpstr>Times New Roman</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MOREL</dc:creator>
  <cp:lastModifiedBy>Céline MOREL</cp:lastModifiedBy>
  <cp:revision>44</cp:revision>
  <cp:lastPrinted>2022-06-02T14:03:48Z</cp:lastPrinted>
  <dcterms:created xsi:type="dcterms:W3CDTF">2022-06-02T09:49:44Z</dcterms:created>
  <dcterms:modified xsi:type="dcterms:W3CDTF">2026-07-21T07:36:16Z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0x010100274A19C751BD8443A58DEC694D22EF3C</vt:lpwstr>
  </property>
</Properties>
</file>